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33"/>
  </p:notesMasterIdLst>
  <p:sldIdLst>
    <p:sldId id="262" r:id="rId3"/>
    <p:sldId id="263" r:id="rId4"/>
    <p:sldId id="264" r:id="rId5"/>
    <p:sldId id="257" r:id="rId6"/>
    <p:sldId id="256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91" r:id="rId17"/>
    <p:sldId id="282" r:id="rId18"/>
    <p:sldId id="274" r:id="rId19"/>
    <p:sldId id="276" r:id="rId20"/>
    <p:sldId id="277" r:id="rId21"/>
    <p:sldId id="278" r:id="rId22"/>
    <p:sldId id="279" r:id="rId23"/>
    <p:sldId id="280" r:id="rId24"/>
    <p:sldId id="281" r:id="rId25"/>
    <p:sldId id="289" r:id="rId26"/>
    <p:sldId id="283" r:id="rId27"/>
    <p:sldId id="284" r:id="rId28"/>
    <p:sldId id="285" r:id="rId29"/>
    <p:sldId id="286" r:id="rId30"/>
    <p:sldId id="287" r:id="rId31"/>
    <p:sldId id="288" r:id="rId32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21" Type="http://schemas.openxmlformats.org/officeDocument/2006/relationships/slide" Target="slides/slide19.xml"/><Relationship Id="rId34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viewProps" Target="viewProps.xml"/><Relationship Id="rId8" Type="http://schemas.openxmlformats.org/officeDocument/2006/relationships/slide" Target="slides/slide6.xml"/><Relationship Id="rId3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6616D2-046C-4378-BD09-48677871EF1E}" type="datetimeFigureOut">
              <a:rPr lang="tr-TR" smtClean="0"/>
              <a:t>5.12.2016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56D667-593F-4E3D-B86A-0AE9D553C6C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128899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 txBox="1">
            <a:spLocks noGrp="1" noChangeArrowheads="1"/>
          </p:cNvSpPr>
          <p:nvPr/>
        </p:nvSpPr>
        <p:spPr bwMode="auto">
          <a:xfrm>
            <a:off x="3860800" y="9444038"/>
            <a:ext cx="2952750" cy="49688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117" tIns="46058" rIns="92117" bIns="46058" anchor="b"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215F0B59-7994-4635-ACEE-AA3DC5D72B45}" type="slidenum">
              <a:rPr lang="tr-TR" altLang="tr-TR" sz="1200">
                <a:latin typeface="Arial" panose="020B0604020202020204" pitchFamily="34" charset="0"/>
              </a:rPr>
              <a:pPr algn="r" eaLnBrk="1" hangingPunct="1"/>
              <a:t>15</a:t>
            </a:fld>
            <a:endParaRPr lang="tr-TR" altLang="tr-TR" sz="1200">
              <a:latin typeface="Arial" panose="020B0604020202020204" pitchFamily="34" charset="0"/>
            </a:endParaRPr>
          </a:p>
        </p:txBody>
      </p:sp>
      <p:sp>
        <p:nvSpPr>
          <p:cNvPr id="1034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tr-TR" altLang="tr-TR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42917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 txBox="1">
            <a:spLocks noGrp="1" noChangeArrowheads="1"/>
          </p:cNvSpPr>
          <p:nvPr/>
        </p:nvSpPr>
        <p:spPr bwMode="auto">
          <a:xfrm>
            <a:off x="3860800" y="9444038"/>
            <a:ext cx="2952750" cy="49688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117" tIns="46058" rIns="92117" bIns="46058" anchor="b"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4ABCD36D-F14F-4569-A3D2-50FB3CB419BE}" type="slidenum">
              <a:rPr lang="tr-TR" altLang="tr-TR" sz="1200">
                <a:latin typeface="Arial" panose="020B0604020202020204" pitchFamily="34" charset="0"/>
              </a:rPr>
              <a:pPr algn="r" eaLnBrk="1" hangingPunct="1"/>
              <a:t>24</a:t>
            </a:fld>
            <a:endParaRPr lang="tr-TR" altLang="tr-TR" sz="1200">
              <a:latin typeface="Arial" panose="020B0604020202020204" pitchFamily="34" charset="0"/>
            </a:endParaRPr>
          </a:p>
        </p:txBody>
      </p:sp>
      <p:sp>
        <p:nvSpPr>
          <p:cNvPr id="768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tr-TR" altLang="tr-TR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52052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A6831-5418-49EB-99D7-B9200720EFF2}" type="datetimeFigureOut">
              <a:rPr lang="tr-TR" smtClean="0"/>
              <a:t>5.12.2016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C228E-ABB6-4C43-9CB4-2A2DACEB019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465976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A6831-5418-49EB-99D7-B9200720EFF2}" type="datetimeFigureOut">
              <a:rPr lang="tr-TR" smtClean="0"/>
              <a:t>5.12.2016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C228E-ABB6-4C43-9CB4-2A2DACEB019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483398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A6831-5418-49EB-99D7-B9200720EFF2}" type="datetimeFigureOut">
              <a:rPr lang="tr-TR" smtClean="0"/>
              <a:t>5.12.2016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C228E-ABB6-4C43-9CB4-2A2DACEB019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685468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889" y="2514601"/>
            <a:ext cx="880060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889" y="4777381"/>
            <a:ext cx="880060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8"/>
          <p:cNvSpPr/>
          <p:nvPr/>
        </p:nvSpPr>
        <p:spPr bwMode="auto">
          <a:xfrm>
            <a:off x="-42292" y="4321159"/>
            <a:ext cx="1860631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64445" y="4529542"/>
            <a:ext cx="779971" cy="365125"/>
          </a:xfrm>
        </p:spPr>
        <p:txBody>
          <a:bodyPr/>
          <a:lstStyle/>
          <a:p>
            <a:pPr>
              <a:defRPr/>
            </a:pPr>
            <a:fld id="{9FB7DB7F-3097-4F2B-BE7B-8133FA11E88A}" type="slidenum">
              <a:rPr lang="en-US" altLang="tr-TR" smtClean="0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7418233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3602" y="624110"/>
            <a:ext cx="8785599" cy="128089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888" y="2133600"/>
            <a:ext cx="8789313" cy="3777622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78" y="711194"/>
            <a:ext cx="1811141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4F682B-F103-49E1-9928-7D304D36F0DA}" type="slidenum">
              <a:rPr lang="en-US" altLang="tr-TR" smtClean="0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40345216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888" y="2074562"/>
            <a:ext cx="8789313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888" y="3581400"/>
            <a:ext cx="8789313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78" y="3166528"/>
            <a:ext cx="1811141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1637" y="3244141"/>
            <a:ext cx="779971" cy="365125"/>
          </a:xfrm>
        </p:spPr>
        <p:txBody>
          <a:bodyPr/>
          <a:lstStyle/>
          <a:p>
            <a:pPr>
              <a:defRPr/>
            </a:pPr>
            <a:fld id="{4E80168A-42DB-490A-AA2C-A3E9755B5B6E}" type="slidenum">
              <a:rPr lang="en-US" altLang="tr-TR" smtClean="0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308211851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889" y="2136707"/>
            <a:ext cx="4263375" cy="3767397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16410" y="2136707"/>
            <a:ext cx="4262791" cy="3767397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78" y="711194"/>
            <a:ext cx="1811141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1637" y="787784"/>
            <a:ext cx="779971" cy="365125"/>
          </a:xfrm>
        </p:spPr>
        <p:txBody>
          <a:bodyPr/>
          <a:lstStyle/>
          <a:p>
            <a:pPr>
              <a:defRPr/>
            </a:pPr>
            <a:fld id="{A0C278F0-1A6F-4DE9-B7BB-346E33D403FF}" type="slidenum">
              <a:rPr lang="en-US" altLang="tr-TR" smtClean="0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323322219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20469" y="2226626"/>
            <a:ext cx="38327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887" y="2802889"/>
            <a:ext cx="4263376" cy="3105703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41540" y="2223398"/>
            <a:ext cx="383098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11620" y="2799661"/>
            <a:ext cx="4260907" cy="3105703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78" y="711194"/>
            <a:ext cx="1811141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1637" y="787784"/>
            <a:ext cx="779971" cy="365125"/>
          </a:xfrm>
        </p:spPr>
        <p:txBody>
          <a:bodyPr/>
          <a:lstStyle/>
          <a:p>
            <a:pPr>
              <a:defRPr/>
            </a:pPr>
            <a:fld id="{C4CAE4F4-32F8-432E-BFE9-C175A10A4FFE}" type="slidenum">
              <a:rPr lang="en-US" altLang="tr-TR" smtClean="0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127215953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3600" y="624110"/>
            <a:ext cx="8785600" cy="128089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78" y="711194"/>
            <a:ext cx="1811141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B6763E-E0F7-4CA8-8EE7-C7E7E615047E}" type="slidenum">
              <a:rPr lang="en-US" altLang="tr-TR" smtClean="0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406696601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reeform 11"/>
          <p:cNvSpPr/>
          <p:nvPr/>
        </p:nvSpPr>
        <p:spPr bwMode="auto">
          <a:xfrm flipV="1">
            <a:off x="78" y="711194"/>
            <a:ext cx="1811141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3B5ECD-22A7-44C6-BEE8-221AB4AC05F4}" type="slidenum">
              <a:rPr lang="en-US" altLang="tr-TR" smtClean="0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113092620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887" y="446088"/>
            <a:ext cx="3506112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4659" y="446090"/>
            <a:ext cx="5054541" cy="5414963"/>
          </a:xfrm>
        </p:spPr>
        <p:txBody>
          <a:bodyPr anchor="ctr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887" y="1598613"/>
            <a:ext cx="3506112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78" y="711194"/>
            <a:ext cx="1811141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1C0B129-E438-4CC9-8320-1A1B8E6D59AF}" type="slidenum">
              <a:rPr lang="en-US" altLang="tr-TR" smtClean="0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23208352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A6831-5418-49EB-99D7-B9200720EFF2}" type="datetimeFigureOut">
              <a:rPr lang="tr-TR" smtClean="0"/>
              <a:t>5.12.2016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C228E-ABB6-4C43-9CB4-2A2DACEB019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9668378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888" y="4800600"/>
            <a:ext cx="8789313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888" y="634965"/>
            <a:ext cx="8789313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888" y="5367338"/>
            <a:ext cx="8789313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78" y="4910661"/>
            <a:ext cx="1811141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81637" y="4983089"/>
            <a:ext cx="779971" cy="365125"/>
          </a:xfrm>
        </p:spPr>
        <p:txBody>
          <a:bodyPr/>
          <a:lstStyle/>
          <a:p>
            <a:pPr>
              <a:defRPr/>
            </a:pPr>
            <a:fld id="{6F7F12A8-BF1D-4B4B-8BE7-838D4CFBE4AA}" type="slidenum">
              <a:rPr lang="en-US" altLang="tr-TR" smtClean="0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134878165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888" y="609600"/>
            <a:ext cx="8789313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888" y="4354046"/>
            <a:ext cx="8789313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78" y="3166528"/>
            <a:ext cx="1811141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1637" y="3244141"/>
            <a:ext cx="779971" cy="365125"/>
          </a:xfrm>
        </p:spPr>
        <p:txBody>
          <a:bodyPr/>
          <a:lstStyle/>
          <a:p>
            <a:pPr>
              <a:defRPr/>
            </a:pPr>
            <a:fld id="{B558818E-6B3D-4CD3-AF1D-EDD376AB308F}" type="slidenum">
              <a:rPr lang="en-US" altLang="tr-TR" smtClean="0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10464225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17498" y="609600"/>
            <a:ext cx="814611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21296" y="3505200"/>
            <a:ext cx="7538517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888" y="4354046"/>
            <a:ext cx="8789313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9" name="Freeform 11"/>
          <p:cNvSpPr/>
          <p:nvPr/>
        </p:nvSpPr>
        <p:spPr bwMode="auto">
          <a:xfrm flipV="1">
            <a:off x="78" y="3166528"/>
            <a:ext cx="1811141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1637" y="3244141"/>
            <a:ext cx="779971" cy="365125"/>
          </a:xfrm>
        </p:spPr>
        <p:txBody>
          <a:bodyPr/>
          <a:lstStyle/>
          <a:p>
            <a:pPr>
              <a:defRPr/>
            </a:pPr>
            <a:fld id="{B558818E-6B3D-4CD3-AF1D-EDD376AB308F}" type="slidenum">
              <a:rPr lang="en-US" altLang="tr-TR" smtClean="0"/>
              <a:pPr>
                <a:defRPr/>
              </a:pPr>
              <a:t>‹#›</a:t>
            </a:fld>
            <a:endParaRPr lang="en-US" altLang="tr-TR"/>
          </a:p>
        </p:txBody>
      </p:sp>
      <p:sp>
        <p:nvSpPr>
          <p:cNvPr id="14" name="TextBox 13"/>
          <p:cNvSpPr txBox="1"/>
          <p:nvPr/>
        </p:nvSpPr>
        <p:spPr>
          <a:xfrm>
            <a:off x="2411089" y="648005"/>
            <a:ext cx="60975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8000" dirty="0">
                <a:ln w="3175" cmpd="sng">
                  <a:noFill/>
                </a:ln>
                <a:solidFill>
                  <a:srgbClr val="A53010"/>
                </a:solidFill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2711" y="2905306"/>
            <a:ext cx="60975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8000" dirty="0">
                <a:ln w="3175" cmpd="sng">
                  <a:noFill/>
                </a:ln>
                <a:solidFill>
                  <a:srgbClr val="A53010"/>
                </a:solidFill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8505010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888" y="2438402"/>
            <a:ext cx="8789313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888" y="5181600"/>
            <a:ext cx="8789313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78" y="4910661"/>
            <a:ext cx="1811141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81637" y="4983089"/>
            <a:ext cx="779971" cy="365125"/>
          </a:xfrm>
        </p:spPr>
        <p:txBody>
          <a:bodyPr/>
          <a:lstStyle/>
          <a:p>
            <a:pPr>
              <a:defRPr/>
            </a:pPr>
            <a:fld id="{B558818E-6B3D-4CD3-AF1D-EDD376AB308F}" type="slidenum">
              <a:rPr lang="en-US" altLang="tr-TR" smtClean="0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194228885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917498" y="609600"/>
            <a:ext cx="814611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887" y="4343400"/>
            <a:ext cx="8917723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887" y="5181600"/>
            <a:ext cx="8917723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0" name="Freeform 11"/>
          <p:cNvSpPr/>
          <p:nvPr/>
        </p:nvSpPr>
        <p:spPr bwMode="auto">
          <a:xfrm flipV="1">
            <a:off x="78" y="4910661"/>
            <a:ext cx="1811141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81637" y="4983089"/>
            <a:ext cx="779971" cy="365125"/>
          </a:xfrm>
        </p:spPr>
        <p:txBody>
          <a:bodyPr/>
          <a:lstStyle/>
          <a:p>
            <a:pPr>
              <a:defRPr/>
            </a:pPr>
            <a:fld id="{B558818E-6B3D-4CD3-AF1D-EDD376AB308F}" type="slidenum">
              <a:rPr lang="en-US" altLang="tr-TR" smtClean="0"/>
              <a:pPr>
                <a:defRPr/>
              </a:pPr>
              <a:t>‹#›</a:t>
            </a:fld>
            <a:endParaRPr lang="en-US" altLang="tr-TR"/>
          </a:p>
        </p:txBody>
      </p:sp>
      <p:sp>
        <p:nvSpPr>
          <p:cNvPr id="11" name="TextBox 10"/>
          <p:cNvSpPr txBox="1"/>
          <p:nvPr/>
        </p:nvSpPr>
        <p:spPr>
          <a:xfrm>
            <a:off x="2411089" y="648005"/>
            <a:ext cx="60975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8000" dirty="0">
                <a:ln w="3175" cmpd="sng">
                  <a:noFill/>
                </a:ln>
                <a:solidFill>
                  <a:srgbClr val="A53010"/>
                </a:solidFill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892711" y="2905306"/>
            <a:ext cx="60975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8000" dirty="0">
                <a:ln w="3175" cmpd="sng">
                  <a:noFill/>
                </a:ln>
                <a:solidFill>
                  <a:srgbClr val="A53010"/>
                </a:solidFill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7343708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888" y="627407"/>
            <a:ext cx="8789312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888" y="4343400"/>
            <a:ext cx="8789313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888" y="5181600"/>
            <a:ext cx="8789313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78" y="4910661"/>
            <a:ext cx="1811141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81637" y="4983089"/>
            <a:ext cx="779971" cy="365125"/>
          </a:xfrm>
        </p:spPr>
        <p:txBody>
          <a:bodyPr/>
          <a:lstStyle/>
          <a:p>
            <a:pPr>
              <a:defRPr/>
            </a:pPr>
            <a:fld id="{B558818E-6B3D-4CD3-AF1D-EDD376AB308F}" type="slidenum">
              <a:rPr lang="en-US" altLang="tr-TR" smtClean="0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335244089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78" y="711194"/>
            <a:ext cx="1811141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68E6BF-12C6-4551-B616-7C48F84D2CE5}" type="slidenum">
              <a:rPr lang="en-US" altLang="tr-TR" smtClean="0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326643553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71380" y="627407"/>
            <a:ext cx="2208176" cy="5283817"/>
          </a:xfrm>
        </p:spPr>
        <p:txBody>
          <a:bodyPr vert="eaVert" anchor="ctr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888" y="627407"/>
            <a:ext cx="6288464" cy="5283817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78" y="711194"/>
            <a:ext cx="1811141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4324FB4-1DC0-4423-9B7A-E2C7452413B2}" type="slidenum">
              <a:rPr lang="en-US" altLang="tr-TR" smtClean="0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217201288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>
  <p:cSld name="Başlık, Küçük Resim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Çevrimiçi Resim Yer Tutucusu 2"/>
          <p:cNvSpPr>
            <a:spLocks noGrp="1"/>
          </p:cNvSpPr>
          <p:nvPr>
            <p:ph type="clipArt"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/>
          <a:p>
            <a:pPr lvl="0"/>
            <a:endParaRPr lang="tr-TR" noProof="0" smtClean="0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60127E-CCE7-408D-8306-20C1F8743FC9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375138986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Başlık ve Tab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Tablo Yer Tutucusu 2"/>
          <p:cNvSpPr>
            <a:spLocks noGrp="1"/>
          </p:cNvSpPr>
          <p:nvPr>
            <p:ph type="tbl" idx="1"/>
          </p:nvPr>
        </p:nvSpPr>
        <p:spPr>
          <a:xfrm>
            <a:off x="914400" y="1981200"/>
            <a:ext cx="10363200" cy="4114800"/>
          </a:xfrm>
        </p:spPr>
        <p:txBody>
          <a:bodyPr/>
          <a:lstStyle/>
          <a:p>
            <a:pPr lvl="0"/>
            <a:endParaRPr lang="tr-TR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673F68-9DD7-4AD5-ACEA-C189040374AD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37514409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A6831-5418-49EB-99D7-B9200720EFF2}" type="datetimeFigureOut">
              <a:rPr lang="tr-TR" smtClean="0"/>
              <a:t>5.12.2016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C228E-ABB6-4C43-9CB4-2A2DACEB019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5933653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Başlık, Metin ve Küçü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Çevrimiçi Resim Yer Tutucusu 3"/>
          <p:cNvSpPr>
            <a:spLocks noGrp="1"/>
          </p:cNvSpPr>
          <p:nvPr>
            <p:ph type="clipArt"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/>
          <a:p>
            <a:pPr lvl="0"/>
            <a:endParaRPr lang="tr-TR" noProof="0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AA136F-F875-4C04-89BA-21444030BF61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28336782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A6831-5418-49EB-99D7-B9200720EFF2}" type="datetimeFigureOut">
              <a:rPr lang="tr-TR" smtClean="0"/>
              <a:t>5.12.2016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C228E-ABB6-4C43-9CB4-2A2DACEB019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736664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A6831-5418-49EB-99D7-B9200720EFF2}" type="datetimeFigureOut">
              <a:rPr lang="tr-TR" smtClean="0"/>
              <a:t>5.12.2016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C228E-ABB6-4C43-9CB4-2A2DACEB019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007777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A6831-5418-49EB-99D7-B9200720EFF2}" type="datetimeFigureOut">
              <a:rPr lang="tr-TR" smtClean="0"/>
              <a:t>5.12.2016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C228E-ABB6-4C43-9CB4-2A2DACEB019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161355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A6831-5418-49EB-99D7-B9200720EFF2}" type="datetimeFigureOut">
              <a:rPr lang="tr-TR" smtClean="0"/>
              <a:t>5.12.2016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C228E-ABB6-4C43-9CB4-2A2DACEB019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543206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A6831-5418-49EB-99D7-B9200720EFF2}" type="datetimeFigureOut">
              <a:rPr lang="tr-TR" smtClean="0"/>
              <a:t>5.12.2016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C228E-ABB6-4C43-9CB4-2A2DACEB019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50746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A6831-5418-49EB-99D7-B9200720EFF2}" type="datetimeFigureOut">
              <a:rPr lang="tr-TR" smtClean="0"/>
              <a:t>5.12.2016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C228E-ABB6-4C43-9CB4-2A2DACEB019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784043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20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19" Type="http://schemas.openxmlformats.org/officeDocument/2006/relationships/slideLayout" Target="../slideLayouts/slideLayout30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AA6831-5418-49EB-99D7-B9200720EFF2}" type="datetimeFigureOut">
              <a:rPr lang="tr-TR" smtClean="0"/>
              <a:t>5.12.2016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3C228E-ABB6-4C43-9CB4-2A2DACEB019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257676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26416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7228" y="285"/>
            <a:ext cx="2603029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24384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3600" y="624110"/>
            <a:ext cx="87856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888" y="2133600"/>
            <a:ext cx="8789313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3200" y="6135090"/>
            <a:ext cx="102184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tr-TR">
              <a:solidFill>
                <a:prstClr val="black">
                  <a:tint val="75000"/>
                </a:prstClr>
              </a:solidFill>
              <a:latin typeface="Times New Roman" panose="02020603050405020304" pitchFamily="18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887" y="6135810"/>
            <a:ext cx="762198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tr-TR">
              <a:solidFill>
                <a:prstClr val="black">
                  <a:tint val="75000"/>
                </a:prstClr>
              </a:solidFill>
              <a:latin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681637" y="787784"/>
            <a:ext cx="7799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B558818E-6B3D-4CD3-AF1D-EDD376AB308F}" type="slidenum">
              <a:rPr lang="en-US" altLang="tr-TR" smtClean="0">
                <a:latin typeface="Times New Roman" panose="02020603050405020304" pitchFamily="18" charset="0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tr-TR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32648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315253"/>
            <a:ext cx="8331390" cy="655093"/>
          </a:xfrm>
        </p:spPr>
        <p:txBody>
          <a:bodyPr>
            <a:noAutofit/>
          </a:bodyPr>
          <a:lstStyle/>
          <a:p>
            <a:pPr algn="l" eaLnBrk="1" hangingPunct="1"/>
            <a:r>
              <a:rPr lang="tr-TR" altLang="tr-TR" sz="4000" dirty="0" smtClean="0">
                <a:solidFill>
                  <a:srgbClr val="FF0000"/>
                </a:solidFill>
              </a:rPr>
              <a:t>        FİNANSMAN ve MUHASEBE</a:t>
            </a:r>
            <a:endParaRPr lang="en-US" altLang="tr-TR" sz="4000" dirty="0" smtClean="0">
              <a:solidFill>
                <a:srgbClr val="FF0000"/>
              </a:solidFill>
            </a:endParaRPr>
          </a:p>
        </p:txBody>
      </p:sp>
      <p:sp>
        <p:nvSpPr>
          <p:cNvPr id="103427" name="Rectangle 3"/>
          <p:cNvSpPr>
            <a:spLocks noGrp="1" noChangeArrowheads="1"/>
          </p:cNvSpPr>
          <p:nvPr>
            <p:ph idx="1"/>
          </p:nvPr>
        </p:nvSpPr>
        <p:spPr>
          <a:xfrm>
            <a:off x="2209800" y="1371600"/>
            <a:ext cx="5410200" cy="51816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altLang="tr-TR" sz="3200" dirty="0" smtClean="0"/>
              <a:t>   İşletmelerin faaliyetlerini başarılı bir şekilde yürütebilmeleri, ihtiyaç duydukları fonu sağlamalarına bağlıdır. İşletmelerin amaçlarına ulaşabilmek için gerek duydukları fonun sağlanmasını ve bunun yönetimini </a:t>
            </a:r>
            <a:r>
              <a:rPr lang="tr-TR" altLang="tr-TR" sz="3200" b="1" dirty="0" smtClean="0"/>
              <a:t>FİNANS</a:t>
            </a:r>
            <a:r>
              <a:rPr lang="tr-TR" altLang="tr-TR" sz="3200" dirty="0" smtClean="0"/>
              <a:t> gerçekleştirir.</a:t>
            </a:r>
            <a:endParaRPr lang="en-US" altLang="tr-TR" sz="3200" dirty="0" smtClean="0"/>
          </a:p>
        </p:txBody>
      </p:sp>
      <p:sp>
        <p:nvSpPr>
          <p:cNvPr id="3" name="Slayt Numarası Yer Tutucus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4F682B-F103-49E1-9928-7D304D36F0DA}" type="slidenum">
              <a:rPr lang="en-US" altLang="tr-TR" smtClean="0"/>
              <a:pPr>
                <a:defRPr/>
              </a:pPr>
              <a:t>1</a:t>
            </a:fld>
            <a:endParaRPr lang="en-US" altLang="tr-TR"/>
          </a:p>
        </p:txBody>
      </p:sp>
      <p:pic>
        <p:nvPicPr>
          <p:cNvPr id="2" name="Resim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114" r="21144"/>
          <a:stretch/>
        </p:blipFill>
        <p:spPr>
          <a:xfrm>
            <a:off x="7935709" y="1576317"/>
            <a:ext cx="3501116" cy="42239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9688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4F682B-F103-49E1-9928-7D304D36F0DA}" type="slidenum">
              <a:rPr lang="en-US" altLang="tr-TR" smtClean="0"/>
              <a:pPr>
                <a:defRPr/>
              </a:pPr>
              <a:t>10</a:t>
            </a:fld>
            <a:endParaRPr lang="en-US" altLang="tr-TR"/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77305" y="473885"/>
            <a:ext cx="8677131" cy="53916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0697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4F682B-F103-49E1-9928-7D304D36F0DA}" type="slidenum">
              <a:rPr lang="en-US" altLang="tr-TR" smtClean="0"/>
              <a:pPr>
                <a:defRPr/>
              </a:pPr>
              <a:t>11</a:t>
            </a:fld>
            <a:endParaRPr lang="en-US" altLang="tr-TR"/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45255" y="787784"/>
            <a:ext cx="8181635" cy="52186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4828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4F682B-F103-49E1-9928-7D304D36F0DA}" type="slidenum">
              <a:rPr lang="en-US" altLang="tr-TR" smtClean="0"/>
              <a:pPr>
                <a:defRPr/>
              </a:pPr>
              <a:t>12</a:t>
            </a:fld>
            <a:endParaRPr lang="en-US" altLang="tr-TR"/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66105" y="286603"/>
            <a:ext cx="8565502" cy="548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8348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4F682B-F103-49E1-9928-7D304D36F0DA}" type="slidenum">
              <a:rPr lang="en-US" altLang="tr-TR" smtClean="0"/>
              <a:pPr>
                <a:defRPr/>
              </a:pPr>
              <a:t>13</a:t>
            </a:fld>
            <a:endParaRPr lang="en-US" altLang="tr-TR"/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4759" y="259308"/>
            <a:ext cx="8578857" cy="58948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5181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4F682B-F103-49E1-9928-7D304D36F0DA}" type="slidenum">
              <a:rPr lang="en-US" altLang="tr-TR" smtClean="0"/>
              <a:pPr>
                <a:defRPr/>
              </a:pPr>
              <a:t>14</a:t>
            </a:fld>
            <a:endParaRPr lang="en-US" altLang="tr-TR"/>
          </a:p>
        </p:txBody>
      </p:sp>
      <p:pic>
        <p:nvPicPr>
          <p:cNvPr id="6" name="Resim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85947" y="787784"/>
            <a:ext cx="7618112" cy="52014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1932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818" name="Rectangle 2"/>
          <p:cNvSpPr>
            <a:spLocks noGrp="1"/>
          </p:cNvSpPr>
          <p:nvPr>
            <p:ph type="title"/>
          </p:nvPr>
        </p:nvSpPr>
        <p:spPr bwMode="auto"/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pPr>
              <a:lnSpc>
                <a:spcPct val="80000"/>
              </a:lnSpc>
            </a:pPr>
            <a:r>
              <a:rPr lang="tr-TR" altLang="tr-TR" b="1" dirty="0">
                <a:solidFill>
                  <a:schemeClr val="tx1"/>
                </a:solidFill>
              </a:rPr>
              <a:t>Fon Kaynakları</a:t>
            </a:r>
          </a:p>
        </p:txBody>
      </p:sp>
      <p:sp>
        <p:nvSpPr>
          <p:cNvPr id="40963" name="Rectangle 3"/>
          <p:cNvSpPr>
            <a:spLocks noGrp="1"/>
          </p:cNvSpPr>
          <p:nvPr>
            <p:ph type="body" idx="1"/>
          </p:nvPr>
        </p:nvSpPr>
        <p:spPr>
          <a:noFill/>
        </p:spPr>
        <p:txBody>
          <a:bodyPr anchor="ctr">
            <a:normAutofit/>
          </a:bodyPr>
          <a:lstStyle/>
          <a:p>
            <a:pPr>
              <a:lnSpc>
                <a:spcPct val="80000"/>
              </a:lnSpc>
              <a:buFont typeface="Wingdings 3" panose="05040102010807070707" pitchFamily="18" charset="2"/>
              <a:buNone/>
            </a:pPr>
            <a:r>
              <a:rPr lang="tr-TR" altLang="tr-TR" sz="2500" dirty="0" smtClean="0">
                <a:solidFill>
                  <a:schemeClr val="tx1"/>
                </a:solidFill>
              </a:rPr>
              <a:t>- </a:t>
            </a:r>
            <a:r>
              <a:rPr lang="tr-TR" altLang="tr-TR" sz="2500" dirty="0">
                <a:solidFill>
                  <a:schemeClr val="tx1"/>
                </a:solidFill>
              </a:rPr>
              <a:t>Satışlar			</a:t>
            </a:r>
            <a:r>
              <a:rPr lang="tr-TR" altLang="tr-TR" sz="2500" dirty="0" smtClean="0">
                <a:solidFill>
                  <a:schemeClr val="tx1"/>
                </a:solidFill>
              </a:rPr>
              <a:t>			</a:t>
            </a:r>
            <a:r>
              <a:rPr lang="tr-TR" altLang="tr-TR" sz="2500" dirty="0">
                <a:solidFill>
                  <a:schemeClr val="tx1"/>
                </a:solidFill>
              </a:rPr>
              <a:t>	- Varlık Satışları</a:t>
            </a:r>
          </a:p>
          <a:p>
            <a:pPr>
              <a:lnSpc>
                <a:spcPct val="80000"/>
              </a:lnSpc>
              <a:buFont typeface="Wingdings 3" panose="05040102010807070707" pitchFamily="18" charset="2"/>
              <a:buNone/>
            </a:pPr>
            <a:r>
              <a:rPr lang="tr-TR" altLang="tr-TR" sz="2500" dirty="0">
                <a:solidFill>
                  <a:schemeClr val="tx1"/>
                </a:solidFill>
              </a:rPr>
              <a:t>- Dağıtılmamış kârlar		</a:t>
            </a:r>
            <a:r>
              <a:rPr lang="tr-TR" altLang="tr-TR" sz="2500" dirty="0" smtClean="0">
                <a:solidFill>
                  <a:schemeClr val="tx1"/>
                </a:solidFill>
              </a:rPr>
              <a:t>	- </a:t>
            </a:r>
            <a:r>
              <a:rPr lang="tr-TR" altLang="tr-TR" sz="2500" dirty="0">
                <a:solidFill>
                  <a:schemeClr val="tx1"/>
                </a:solidFill>
              </a:rPr>
              <a:t>Ticari krediler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tr-TR" altLang="tr-TR" sz="2500" dirty="0">
                <a:solidFill>
                  <a:schemeClr val="tx1"/>
                </a:solidFill>
              </a:rPr>
              <a:t>- Banka kredileri			</a:t>
            </a:r>
            <a:r>
              <a:rPr lang="tr-TR" altLang="tr-TR" sz="2500" dirty="0" smtClean="0">
                <a:solidFill>
                  <a:schemeClr val="tx1"/>
                </a:solidFill>
              </a:rPr>
              <a:t>	- </a:t>
            </a:r>
            <a:r>
              <a:rPr lang="tr-TR" altLang="tr-TR" sz="2500" dirty="0">
                <a:solidFill>
                  <a:schemeClr val="tx1"/>
                </a:solidFill>
              </a:rPr>
              <a:t>Tahviller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tr-TR" altLang="tr-TR" sz="2500" dirty="0">
                <a:solidFill>
                  <a:schemeClr val="tx1"/>
                </a:solidFill>
              </a:rPr>
              <a:t>- Hisse senetleri			</a:t>
            </a:r>
            <a:r>
              <a:rPr lang="tr-TR" altLang="tr-TR" sz="2500" dirty="0" smtClean="0">
                <a:solidFill>
                  <a:schemeClr val="tx1"/>
                </a:solidFill>
              </a:rPr>
              <a:t>		- </a:t>
            </a:r>
            <a:r>
              <a:rPr lang="tr-TR" altLang="tr-TR" sz="2500" dirty="0" err="1">
                <a:solidFill>
                  <a:schemeClr val="tx1"/>
                </a:solidFill>
              </a:rPr>
              <a:t>Factoring</a:t>
            </a:r>
            <a:endParaRPr lang="tr-TR" altLang="tr-TR" sz="2500" dirty="0">
              <a:solidFill>
                <a:schemeClr val="tx1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tr-TR" altLang="tr-TR" sz="2500" dirty="0">
                <a:solidFill>
                  <a:schemeClr val="tx1"/>
                </a:solidFill>
              </a:rPr>
              <a:t>- Leasing				</a:t>
            </a:r>
            <a:r>
              <a:rPr lang="tr-TR" altLang="tr-TR" sz="2500" dirty="0" smtClean="0">
                <a:solidFill>
                  <a:schemeClr val="tx1"/>
                </a:solidFill>
              </a:rPr>
              <a:t>			- </a:t>
            </a:r>
            <a:r>
              <a:rPr lang="tr-TR" altLang="tr-TR" sz="2500" dirty="0">
                <a:solidFill>
                  <a:schemeClr val="tx1"/>
                </a:solidFill>
              </a:rPr>
              <a:t>Finansman bonoları</a:t>
            </a:r>
            <a:endParaRPr lang="tr-TR" altLang="tr-TR" sz="29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5044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 smtClean="0">
                <a:solidFill>
                  <a:srgbClr val="FF0000"/>
                </a:solidFill>
              </a:rPr>
              <a:t>Çağdaş Finansman Kaynakları</a:t>
            </a:r>
            <a:endParaRPr lang="en-US" altLang="tr-TR" smtClean="0">
              <a:solidFill>
                <a:srgbClr val="FF0000"/>
              </a:solidFill>
            </a:endParaRPr>
          </a:p>
        </p:txBody>
      </p:sp>
      <p:sp>
        <p:nvSpPr>
          <p:cNvPr id="10752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300000"/>
              </a:lnSpc>
            </a:pPr>
            <a:r>
              <a:rPr lang="tr-TR" altLang="tr-TR" sz="2800" dirty="0" smtClean="0">
                <a:solidFill>
                  <a:schemeClr val="tx1"/>
                </a:solidFill>
              </a:rPr>
              <a:t>Leasing (Kiralama)</a:t>
            </a:r>
          </a:p>
          <a:p>
            <a:pPr>
              <a:lnSpc>
                <a:spcPct val="300000"/>
              </a:lnSpc>
            </a:pPr>
            <a:r>
              <a:rPr lang="tr-TR" altLang="tr-TR" sz="2800" dirty="0" err="1" smtClean="0">
                <a:solidFill>
                  <a:schemeClr val="tx1"/>
                </a:solidFill>
              </a:rPr>
              <a:t>Factoring</a:t>
            </a:r>
            <a:endParaRPr lang="en-US" altLang="tr-TR" sz="2800" dirty="0">
              <a:solidFill>
                <a:schemeClr val="tx1"/>
              </a:solidFill>
            </a:endParaRPr>
          </a:p>
        </p:txBody>
      </p:sp>
      <p:sp>
        <p:nvSpPr>
          <p:cNvPr id="3" name="Slayt Numarası Yer Tutucus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4F682B-F103-49E1-9928-7D304D36F0DA}" type="slidenum">
              <a:rPr lang="en-US" altLang="tr-TR" smtClean="0"/>
              <a:pPr>
                <a:defRPr/>
              </a:pPr>
              <a:t>16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1653767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4F682B-F103-49E1-9928-7D304D36F0DA}" type="slidenum">
              <a:rPr lang="en-US" altLang="tr-TR" smtClean="0"/>
              <a:pPr>
                <a:defRPr/>
              </a:pPr>
              <a:t>17</a:t>
            </a:fld>
            <a:endParaRPr lang="en-US" altLang="tr-TR"/>
          </a:p>
        </p:txBody>
      </p:sp>
      <p:sp>
        <p:nvSpPr>
          <p:cNvPr id="3" name="Rectangle 3"/>
          <p:cNvSpPr>
            <a:spLocks noGrp="1" noChangeArrowheads="1"/>
          </p:cNvSpPr>
          <p:nvPr>
            <p:ph idx="1"/>
          </p:nvPr>
        </p:nvSpPr>
        <p:spPr>
          <a:xfrm>
            <a:off x="1733266" y="1778758"/>
            <a:ext cx="9744501" cy="3777622"/>
          </a:xfrm>
        </p:spPr>
        <p:txBody>
          <a:bodyPr>
            <a:noAutofit/>
          </a:bodyPr>
          <a:lstStyle/>
          <a:p>
            <a:pPr eaLnBrk="1" hangingPunct="1">
              <a:buFontTx/>
              <a:buNone/>
            </a:pPr>
            <a:r>
              <a:rPr lang="tr-TR" altLang="tr-TR" sz="3200" dirty="0" smtClean="0"/>
              <a:t>Kiralama </a:t>
            </a:r>
            <a:r>
              <a:rPr lang="tr-TR" altLang="tr-TR" sz="3200" dirty="0"/>
              <a:t>şirketinin (</a:t>
            </a:r>
            <a:r>
              <a:rPr lang="tr-TR" altLang="tr-TR" sz="3200" b="1" dirty="0"/>
              <a:t>kiralayan</a:t>
            </a:r>
            <a:r>
              <a:rPr lang="tr-TR" altLang="tr-TR" sz="3200" dirty="0"/>
              <a:t>), </a:t>
            </a:r>
            <a:r>
              <a:rPr lang="tr-TR" altLang="tr-TR" sz="3200" b="1" dirty="0"/>
              <a:t>kiracı</a:t>
            </a:r>
            <a:r>
              <a:rPr lang="tr-TR" altLang="tr-TR" sz="3200" dirty="0"/>
              <a:t> konumundaki işletmenin ihtiyaçlarına uygun menkul veya gayrimenkul değeri satın alıp, bunu belirli bir süre için bu işletmenin kullanımına tahsis etmesidir. </a:t>
            </a:r>
            <a:r>
              <a:rPr lang="tr-TR" altLang="tr-TR" sz="3200" b="1" dirty="0"/>
              <a:t>Kiralayan</a:t>
            </a:r>
            <a:r>
              <a:rPr lang="tr-TR" altLang="tr-TR" sz="3200" dirty="0"/>
              <a:t> ve </a:t>
            </a:r>
            <a:r>
              <a:rPr lang="tr-TR" altLang="tr-TR" sz="3200" b="1" dirty="0"/>
              <a:t>kiracı</a:t>
            </a:r>
            <a:r>
              <a:rPr lang="tr-TR" altLang="tr-TR" sz="3200" dirty="0"/>
              <a:t> arasında düzenlenen, üreticiden kiracı tarafından seçilip, kiralayan tarafından satın alınan mülkiyetini kiralayanda , kullanımını ise kiracıda bırakan bir anlaşmadır.</a:t>
            </a:r>
            <a:endParaRPr lang="en-US" altLang="tr-TR" sz="3200" dirty="0">
              <a:solidFill>
                <a:srgbClr val="FF0000"/>
              </a:solidFill>
            </a:endParaRPr>
          </a:p>
        </p:txBody>
      </p:sp>
      <p:sp>
        <p:nvSpPr>
          <p:cNvPr id="2" name="Dikdörtgen 1"/>
          <p:cNvSpPr/>
          <p:nvPr/>
        </p:nvSpPr>
        <p:spPr>
          <a:xfrm>
            <a:off x="3944377" y="416348"/>
            <a:ext cx="3990195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altLang="tr-TR" sz="6600" dirty="0" smtClean="0">
                <a:solidFill>
                  <a:srgbClr val="FF0000"/>
                </a:solidFill>
              </a:rPr>
              <a:t>Leasing : </a:t>
            </a:r>
            <a:endParaRPr lang="tr-TR" sz="6600" dirty="0"/>
          </a:p>
        </p:txBody>
      </p:sp>
    </p:spTree>
    <p:extLst>
      <p:ext uri="{BB962C8B-B14F-4D97-AF65-F5344CB8AC3E}">
        <p14:creationId xmlns:p14="http://schemas.microsoft.com/office/powerpoint/2010/main" val="1109529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4F682B-F103-49E1-9928-7D304D36F0DA}" type="slidenum">
              <a:rPr lang="en-US" altLang="tr-TR" smtClean="0"/>
              <a:pPr>
                <a:defRPr/>
              </a:pPr>
              <a:t>18</a:t>
            </a:fld>
            <a:endParaRPr lang="en-US" altLang="tr-TR"/>
          </a:p>
        </p:txBody>
      </p:sp>
      <p:pic>
        <p:nvPicPr>
          <p:cNvPr id="2" name="Resi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58621" y="518614"/>
            <a:ext cx="8909714" cy="57276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9890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4F682B-F103-49E1-9928-7D304D36F0DA}" type="slidenum">
              <a:rPr lang="en-US" altLang="tr-TR" smtClean="0"/>
              <a:pPr>
                <a:defRPr/>
              </a:pPr>
              <a:t>19</a:t>
            </a:fld>
            <a:endParaRPr lang="en-US" altLang="tr-TR"/>
          </a:p>
        </p:txBody>
      </p:sp>
      <p:pic>
        <p:nvPicPr>
          <p:cNvPr id="2" name="Resi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61639" y="341195"/>
            <a:ext cx="8392796" cy="545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6188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dirty="0">
                <a:solidFill>
                  <a:srgbClr val="FF0000"/>
                </a:solidFill>
              </a:rPr>
              <a:t> </a:t>
            </a:r>
            <a:r>
              <a:rPr lang="tr-TR" altLang="tr-TR" dirty="0" smtClean="0">
                <a:solidFill>
                  <a:srgbClr val="FF0000"/>
                </a:solidFill>
              </a:rPr>
              <a:t>FİNANSMAN KAVRAMI</a:t>
            </a: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4F682B-F103-49E1-9928-7D304D36F0DA}" type="slidenum">
              <a:rPr lang="en-US" altLang="tr-TR" smtClean="0"/>
              <a:pPr>
                <a:defRPr/>
              </a:pPr>
              <a:t>2</a:t>
            </a:fld>
            <a:endParaRPr lang="en-US" altLang="tr-TR"/>
          </a:p>
        </p:txBody>
      </p:sp>
      <p:pic>
        <p:nvPicPr>
          <p:cNvPr id="6" name="Resim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69995" y="1555845"/>
            <a:ext cx="8052593" cy="4380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0543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4F682B-F103-49E1-9928-7D304D36F0DA}" type="slidenum">
              <a:rPr lang="en-US" altLang="tr-TR" smtClean="0"/>
              <a:pPr>
                <a:defRPr/>
              </a:pPr>
              <a:t>20</a:t>
            </a:fld>
            <a:endParaRPr lang="en-US" altLang="tr-TR"/>
          </a:p>
        </p:txBody>
      </p:sp>
      <p:pic>
        <p:nvPicPr>
          <p:cNvPr id="2" name="Resim 1"/>
          <p:cNvPicPr>
            <a:picLocks noChangeAspect="1"/>
          </p:cNvPicPr>
          <p:nvPr/>
        </p:nvPicPr>
        <p:blipFill rotWithShape="1">
          <a:blip r:embed="rId2"/>
          <a:srcRect b="4943"/>
          <a:stretch/>
        </p:blipFill>
        <p:spPr>
          <a:xfrm>
            <a:off x="2138343" y="504968"/>
            <a:ext cx="9407662" cy="42444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7914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4F682B-F103-49E1-9928-7D304D36F0DA}" type="slidenum">
              <a:rPr lang="en-US" altLang="tr-TR" smtClean="0"/>
              <a:pPr>
                <a:defRPr/>
              </a:pPr>
              <a:t>21</a:t>
            </a:fld>
            <a:endParaRPr lang="en-US" altLang="tr-TR"/>
          </a:p>
        </p:txBody>
      </p:sp>
      <p:pic>
        <p:nvPicPr>
          <p:cNvPr id="2" name="Resi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70031" y="655093"/>
            <a:ext cx="7333527" cy="54596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8142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4F682B-F103-49E1-9928-7D304D36F0DA}" type="slidenum">
              <a:rPr lang="en-US" altLang="tr-TR" smtClean="0"/>
              <a:pPr>
                <a:defRPr/>
              </a:pPr>
              <a:t>22</a:t>
            </a:fld>
            <a:endParaRPr lang="en-US" altLang="tr-TR"/>
          </a:p>
        </p:txBody>
      </p:sp>
      <p:pic>
        <p:nvPicPr>
          <p:cNvPr id="2" name="Resi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67923" y="450377"/>
            <a:ext cx="8995945" cy="59162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5042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4F682B-F103-49E1-9928-7D304D36F0DA}" type="slidenum">
              <a:rPr lang="en-US" altLang="tr-TR" smtClean="0"/>
              <a:pPr>
                <a:defRPr/>
              </a:pPr>
              <a:t>23</a:t>
            </a:fld>
            <a:endParaRPr lang="en-US" altLang="tr-TR"/>
          </a:p>
        </p:txBody>
      </p:sp>
      <p:pic>
        <p:nvPicPr>
          <p:cNvPr id="2" name="Resi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67765" y="970346"/>
            <a:ext cx="8873274" cy="4498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7056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anchor="ctr">
            <a:normAutofit fontScale="92500" lnSpcReduction="10000"/>
          </a:bodyPr>
          <a:lstStyle/>
          <a:p>
            <a:pPr algn="just" eaLnBrk="1" hangingPunct="1">
              <a:lnSpc>
                <a:spcPct val="90000"/>
              </a:lnSpc>
            </a:pPr>
            <a:r>
              <a:rPr lang="tr-TR" altLang="tr-TR" sz="3000">
                <a:solidFill>
                  <a:schemeClr val="tx2"/>
                </a:solidFill>
              </a:rPr>
              <a:t>Herhangi bir nedenle işletme ile ilgili olan kişi ve gruplar muhasebenin ürettiği ve özetleyerek rapor haline getirdiği bilgileri kullanırlar.</a:t>
            </a:r>
          </a:p>
          <a:p>
            <a:pPr algn="just" eaLnBrk="1" hangingPunct="1">
              <a:lnSpc>
                <a:spcPct val="90000"/>
              </a:lnSpc>
            </a:pPr>
            <a:endParaRPr lang="tr-TR" altLang="tr-TR" sz="2000">
              <a:solidFill>
                <a:schemeClr val="tx2"/>
              </a:solidFill>
            </a:endParaRPr>
          </a:p>
          <a:p>
            <a:pPr lvl="2">
              <a:lnSpc>
                <a:spcPct val="90000"/>
              </a:lnSpc>
              <a:buFontTx/>
              <a:buChar char="-"/>
            </a:pPr>
            <a:r>
              <a:rPr lang="tr-TR" altLang="tr-TR" sz="2200">
                <a:solidFill>
                  <a:schemeClr val="tx2"/>
                </a:solidFill>
              </a:rPr>
              <a:t>Yöneticiler</a:t>
            </a:r>
          </a:p>
          <a:p>
            <a:pPr lvl="2">
              <a:lnSpc>
                <a:spcPct val="90000"/>
              </a:lnSpc>
              <a:buFontTx/>
              <a:buChar char="-"/>
            </a:pPr>
            <a:r>
              <a:rPr lang="tr-TR" altLang="tr-TR" sz="2200">
                <a:solidFill>
                  <a:schemeClr val="tx2"/>
                </a:solidFill>
              </a:rPr>
              <a:t>İşletme sahipleri</a:t>
            </a:r>
          </a:p>
          <a:p>
            <a:pPr lvl="2">
              <a:lnSpc>
                <a:spcPct val="90000"/>
              </a:lnSpc>
              <a:buFontTx/>
              <a:buChar char="-"/>
            </a:pPr>
            <a:r>
              <a:rPr lang="tr-TR" altLang="tr-TR" sz="2200">
                <a:solidFill>
                  <a:schemeClr val="tx2"/>
                </a:solidFill>
              </a:rPr>
              <a:t>İşletme çalışanları ve sendikaları</a:t>
            </a:r>
          </a:p>
          <a:p>
            <a:pPr lvl="2">
              <a:lnSpc>
                <a:spcPct val="90000"/>
              </a:lnSpc>
              <a:buFontTx/>
              <a:buChar char="-"/>
            </a:pPr>
            <a:r>
              <a:rPr lang="tr-TR" altLang="tr-TR" sz="2200">
                <a:solidFill>
                  <a:schemeClr val="tx2"/>
                </a:solidFill>
              </a:rPr>
              <a:t>Bankalar, kredi kurumları, tahvil sahipleri, satıcılar</a:t>
            </a:r>
          </a:p>
          <a:p>
            <a:pPr lvl="2">
              <a:lnSpc>
                <a:spcPct val="90000"/>
              </a:lnSpc>
              <a:buFontTx/>
              <a:buChar char="-"/>
            </a:pPr>
            <a:r>
              <a:rPr lang="tr-TR" altLang="tr-TR" sz="2200">
                <a:solidFill>
                  <a:schemeClr val="tx2"/>
                </a:solidFill>
              </a:rPr>
              <a:t>Devlet</a:t>
            </a:r>
          </a:p>
          <a:p>
            <a:pPr lvl="2">
              <a:lnSpc>
                <a:spcPct val="90000"/>
              </a:lnSpc>
              <a:buFontTx/>
              <a:buChar char="-"/>
            </a:pPr>
            <a:r>
              <a:rPr lang="tr-TR" altLang="tr-TR" sz="2200">
                <a:solidFill>
                  <a:schemeClr val="tx2"/>
                </a:solidFill>
              </a:rPr>
              <a:t>Kamu</a:t>
            </a:r>
            <a:endParaRPr lang="tr-TR" altLang="tr-TR" sz="2300">
              <a:solidFill>
                <a:schemeClr val="tx2"/>
              </a:solidFill>
            </a:endParaRPr>
          </a:p>
        </p:txBody>
      </p:sp>
      <p:sp>
        <p:nvSpPr>
          <p:cNvPr id="165891" name="Rectangle 3"/>
          <p:cNvSpPr>
            <a:spLocks noGrp="1"/>
          </p:cNvSpPr>
          <p:nvPr>
            <p:ph type="title"/>
          </p:nvPr>
        </p:nvSpPr>
        <p:spPr bwMode="auto"/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pPr>
              <a:defRPr/>
            </a:pPr>
            <a:r>
              <a:rPr lang="tr-TR" sz="3700">
                <a:latin typeface="Arial" charset="0"/>
              </a:rPr>
              <a:t>Muhasebe Bilgisinin Kullanıcıları</a:t>
            </a:r>
          </a:p>
        </p:txBody>
      </p:sp>
    </p:spTree>
    <p:extLst>
      <p:ext uri="{BB962C8B-B14F-4D97-AF65-F5344CB8AC3E}">
        <p14:creationId xmlns:p14="http://schemas.microsoft.com/office/powerpoint/2010/main" val="2589848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4F682B-F103-49E1-9928-7D304D36F0DA}" type="slidenum">
              <a:rPr lang="en-US" altLang="tr-TR" smtClean="0"/>
              <a:pPr>
                <a:defRPr/>
              </a:pPr>
              <a:t>25</a:t>
            </a:fld>
            <a:endParaRPr lang="en-US" altLang="tr-TR"/>
          </a:p>
        </p:txBody>
      </p:sp>
      <p:pic>
        <p:nvPicPr>
          <p:cNvPr id="2" name="Resi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88358" y="533772"/>
            <a:ext cx="7983941" cy="5529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7208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4F682B-F103-49E1-9928-7D304D36F0DA}" type="slidenum">
              <a:rPr lang="en-US" altLang="tr-TR" smtClean="0"/>
              <a:pPr>
                <a:defRPr/>
              </a:pPr>
              <a:t>26</a:t>
            </a:fld>
            <a:endParaRPr lang="en-US" altLang="tr-TR"/>
          </a:p>
        </p:txBody>
      </p:sp>
      <p:pic>
        <p:nvPicPr>
          <p:cNvPr id="2" name="Resi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69091" y="232012"/>
            <a:ext cx="9117356" cy="61668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2596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4F682B-F103-49E1-9928-7D304D36F0DA}" type="slidenum">
              <a:rPr lang="en-US" altLang="tr-TR" smtClean="0"/>
              <a:pPr>
                <a:defRPr/>
              </a:pPr>
              <a:t>27</a:t>
            </a:fld>
            <a:endParaRPr lang="en-US" altLang="tr-TR"/>
          </a:p>
        </p:txBody>
      </p:sp>
      <p:pic>
        <p:nvPicPr>
          <p:cNvPr id="2" name="Resi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2832" y="286602"/>
            <a:ext cx="9604117" cy="63112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2583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4F682B-F103-49E1-9928-7D304D36F0DA}" type="slidenum">
              <a:rPr lang="en-US" altLang="tr-TR" smtClean="0"/>
              <a:pPr>
                <a:defRPr/>
              </a:pPr>
              <a:t>28</a:t>
            </a:fld>
            <a:endParaRPr lang="en-US" altLang="tr-TR"/>
          </a:p>
        </p:txBody>
      </p:sp>
      <p:pic>
        <p:nvPicPr>
          <p:cNvPr id="2" name="Resi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63289" y="354841"/>
            <a:ext cx="8786933" cy="55987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234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4F682B-F103-49E1-9928-7D304D36F0DA}" type="slidenum">
              <a:rPr lang="en-US" altLang="tr-TR" smtClean="0"/>
              <a:pPr>
                <a:defRPr/>
              </a:pPr>
              <a:t>29</a:t>
            </a:fld>
            <a:endParaRPr lang="en-US" altLang="tr-TR"/>
          </a:p>
        </p:txBody>
      </p:sp>
      <p:pic>
        <p:nvPicPr>
          <p:cNvPr id="2" name="Resi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35291" y="329814"/>
            <a:ext cx="9487885" cy="62142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1446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dirty="0">
                <a:solidFill>
                  <a:srgbClr val="FF0000"/>
                </a:solidFill>
              </a:rPr>
              <a:t> </a:t>
            </a:r>
            <a:r>
              <a:rPr lang="tr-TR" altLang="tr-TR" dirty="0" smtClean="0">
                <a:solidFill>
                  <a:srgbClr val="FF0000"/>
                </a:solidFill>
              </a:rPr>
              <a:t>FİNANSMAN</a:t>
            </a: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4F682B-F103-49E1-9928-7D304D36F0DA}" type="slidenum">
              <a:rPr lang="en-US" altLang="tr-TR" smtClean="0"/>
              <a:pPr>
                <a:defRPr/>
              </a:pPr>
              <a:t>3</a:t>
            </a:fld>
            <a:endParaRPr lang="en-US" altLang="tr-TR"/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93602" y="1726867"/>
            <a:ext cx="7754840" cy="44828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3190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2593602" y="624110"/>
            <a:ext cx="8785599" cy="528799"/>
          </a:xfrm>
        </p:spPr>
        <p:txBody>
          <a:bodyPr>
            <a:normAutofit/>
          </a:bodyPr>
          <a:lstStyle/>
          <a:p>
            <a:pPr algn="ctr"/>
            <a:r>
              <a:rPr lang="tr-TR" sz="2400" b="1" dirty="0" smtClean="0"/>
              <a:t>ÖRNEK ÇALIŞMA SORULARI</a:t>
            </a:r>
            <a:endParaRPr lang="tr-TR" sz="2400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589888" y="1537855"/>
            <a:ext cx="8789313" cy="4373367"/>
          </a:xfrm>
        </p:spPr>
        <p:txBody>
          <a:bodyPr/>
          <a:lstStyle/>
          <a:p>
            <a:r>
              <a:rPr lang="tr-TR" dirty="0" smtClean="0"/>
              <a:t>Finansman kavramını açıklayınız.</a:t>
            </a:r>
          </a:p>
          <a:p>
            <a:r>
              <a:rPr lang="tr-TR" dirty="0" smtClean="0"/>
              <a:t>Finansman </a:t>
            </a:r>
            <a:r>
              <a:rPr lang="tr-TR" dirty="0" smtClean="0"/>
              <a:t>kavramının </a:t>
            </a:r>
            <a:r>
              <a:rPr lang="tr-TR" dirty="0" smtClean="0"/>
              <a:t>işletme yöneticisi </a:t>
            </a:r>
            <a:r>
              <a:rPr lang="tr-TR" dirty="0" smtClean="0"/>
              <a:t>açısından </a:t>
            </a:r>
            <a:r>
              <a:rPr lang="tr-TR" smtClean="0"/>
              <a:t>önemi nedir? </a:t>
            </a:r>
            <a:endParaRPr lang="tr-TR" dirty="0" smtClean="0"/>
          </a:p>
          <a:p>
            <a:r>
              <a:rPr lang="tr-TR" dirty="0" smtClean="0"/>
              <a:t>Sermaye türlerini kısaca açıklayınız.</a:t>
            </a:r>
          </a:p>
          <a:p>
            <a:r>
              <a:rPr lang="tr-TR" dirty="0" smtClean="0"/>
              <a:t>Leasing avantaj ve dezavantajları nelerdir?</a:t>
            </a:r>
          </a:p>
          <a:p>
            <a:r>
              <a:rPr lang="tr-TR" dirty="0" smtClean="0"/>
              <a:t>Leasing uygulamalarını işletme esnekliği açısından tartışınız.</a:t>
            </a:r>
          </a:p>
          <a:p>
            <a:r>
              <a:rPr lang="tr-TR" dirty="0" err="1" smtClean="0"/>
              <a:t>Factoring</a:t>
            </a:r>
            <a:r>
              <a:rPr lang="tr-TR" dirty="0" smtClean="0"/>
              <a:t> nedir? Bu uygulamanın avantaj ve dezavantajlarını işletmelerin fon ihtiyacı ışığında tartışınız.</a:t>
            </a:r>
          </a:p>
          <a:p>
            <a:r>
              <a:rPr lang="tr-TR" dirty="0" smtClean="0"/>
              <a:t>Muhasebe kavramını açıklayınız.</a:t>
            </a:r>
          </a:p>
          <a:p>
            <a:r>
              <a:rPr lang="tr-TR" dirty="0" smtClean="0"/>
              <a:t>Muhasebenin süreci nedir? Bu sürecin sağlıklı işlemesi bir işletme açısından neden önemlidir?</a:t>
            </a:r>
          </a:p>
          <a:p>
            <a:r>
              <a:rPr lang="tr-TR" dirty="0" smtClean="0"/>
              <a:t>Bilanço nedir? Bilanço eşitliği kavramını açıklayınız. </a:t>
            </a:r>
          </a:p>
          <a:p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4F682B-F103-49E1-9928-7D304D36F0DA}" type="slidenum">
              <a:rPr lang="en-US" altLang="tr-TR" smtClean="0"/>
              <a:pPr>
                <a:defRPr/>
              </a:pPr>
              <a:t>30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3407336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132146"/>
            <a:ext cx="7772400" cy="838200"/>
          </a:xfrm>
        </p:spPr>
        <p:txBody>
          <a:bodyPr/>
          <a:lstStyle/>
          <a:p>
            <a:pPr eaLnBrk="1" hangingPunct="1"/>
            <a:r>
              <a:rPr lang="tr-TR" altLang="tr-TR" smtClean="0">
                <a:solidFill>
                  <a:srgbClr val="FF0000"/>
                </a:solidFill>
              </a:rPr>
              <a:t>Finansmanın işlevleri</a:t>
            </a:r>
            <a:endParaRPr lang="en-US" altLang="tr-TR" smtClean="0">
              <a:solidFill>
                <a:srgbClr val="FF0000"/>
              </a:solidFill>
            </a:endParaRPr>
          </a:p>
        </p:txBody>
      </p:sp>
      <p:sp>
        <p:nvSpPr>
          <p:cNvPr id="105475" name="Rectangle 3"/>
          <p:cNvSpPr>
            <a:spLocks noGrp="1" noChangeArrowheads="1"/>
          </p:cNvSpPr>
          <p:nvPr>
            <p:ph idx="1"/>
          </p:nvPr>
        </p:nvSpPr>
        <p:spPr>
          <a:xfrm>
            <a:off x="2209800" y="1066800"/>
            <a:ext cx="7772400" cy="5029200"/>
          </a:xfrm>
        </p:spPr>
        <p:txBody>
          <a:bodyPr>
            <a:normAutofit fontScale="92500"/>
          </a:bodyPr>
          <a:lstStyle/>
          <a:p>
            <a:pPr marL="609600" indent="-609600">
              <a:buFontTx/>
              <a:buAutoNum type="arabicPeriod"/>
            </a:pPr>
            <a:r>
              <a:rPr lang="tr-TR" altLang="tr-TR" sz="2800" dirty="0"/>
              <a:t>Finansal analiz</a:t>
            </a:r>
          </a:p>
          <a:p>
            <a:pPr marL="609600" indent="-609600">
              <a:buFontTx/>
              <a:buAutoNum type="arabicPeriod"/>
            </a:pPr>
            <a:r>
              <a:rPr lang="tr-TR" altLang="tr-TR" sz="2800" dirty="0"/>
              <a:t>Gerekli fonların kaynaklarının belirlenmesi</a:t>
            </a:r>
          </a:p>
          <a:p>
            <a:pPr marL="609600" indent="-609600">
              <a:buFontTx/>
              <a:buAutoNum type="arabicPeriod"/>
            </a:pPr>
            <a:r>
              <a:rPr lang="tr-TR" altLang="tr-TR" sz="2800" dirty="0"/>
              <a:t>Fonları uygun koşullarda ele geçirmek</a:t>
            </a:r>
          </a:p>
          <a:p>
            <a:pPr marL="609600" indent="-609600">
              <a:buFontTx/>
              <a:buAutoNum type="arabicPeriod"/>
            </a:pPr>
            <a:r>
              <a:rPr lang="tr-TR" altLang="tr-TR" sz="2800" dirty="0"/>
              <a:t>Ele geçirilen fonların etkin kullanımı</a:t>
            </a:r>
          </a:p>
          <a:p>
            <a:pPr marL="609600" indent="-609600">
              <a:buFontTx/>
              <a:buAutoNum type="arabicPeriod"/>
            </a:pPr>
            <a:r>
              <a:rPr lang="tr-TR" altLang="tr-TR" sz="2800" dirty="0"/>
              <a:t>Finansal planlama ve denetim (Muhasebe kayıtlarının izlenmesi)</a:t>
            </a:r>
          </a:p>
          <a:p>
            <a:pPr marL="609600" indent="-609600">
              <a:buFontTx/>
              <a:buAutoNum type="arabicPeriod"/>
            </a:pPr>
            <a:r>
              <a:rPr lang="tr-TR" altLang="tr-TR" sz="2800" dirty="0"/>
              <a:t>Finansal raporların düzenlenmesi</a:t>
            </a:r>
          </a:p>
          <a:p>
            <a:pPr marL="609600" indent="-609600">
              <a:buFontTx/>
              <a:buAutoNum type="arabicPeriod"/>
            </a:pPr>
            <a:r>
              <a:rPr lang="tr-TR" altLang="tr-TR" sz="2800" dirty="0"/>
              <a:t>Kar dağıtımı</a:t>
            </a:r>
          </a:p>
          <a:p>
            <a:pPr marL="609600" indent="-609600">
              <a:buFontTx/>
              <a:buAutoNum type="arabicPeriod"/>
            </a:pPr>
            <a:r>
              <a:rPr lang="tr-TR" altLang="tr-TR" sz="2800" dirty="0"/>
              <a:t>Gelecek dönem finansal olayların hazırlanması / öngörülmesi</a:t>
            </a:r>
          </a:p>
          <a:p>
            <a:pPr marL="609600" indent="-609600">
              <a:buNone/>
            </a:pPr>
            <a:endParaRPr lang="en-US" altLang="tr-TR" sz="2800" dirty="0"/>
          </a:p>
        </p:txBody>
      </p:sp>
      <p:sp>
        <p:nvSpPr>
          <p:cNvPr id="3" name="Slayt Numarası Yer Tutucus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4F682B-F103-49E1-9928-7D304D36F0DA}" type="slidenum">
              <a:rPr lang="en-US" altLang="tr-TR" smtClean="0"/>
              <a:pPr>
                <a:defRPr/>
              </a:pPr>
              <a:t>4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2887616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04450" name="Rectangle 2"/>
              <p:cNvSpPr>
                <a:spLocks noGrp="1" noChangeArrowheads="1"/>
              </p:cNvSpPr>
              <p:nvPr>
                <p:ph type="title"/>
              </p:nvPr>
            </p:nvSpPr>
            <p:spPr>
              <a:xfrm>
                <a:off x="2514600" y="685800"/>
                <a:ext cx="7772400" cy="1143000"/>
              </a:xfrm>
            </p:spPr>
            <p:txBody>
              <a:bodyPr/>
              <a:lstStyle/>
              <a:p>
                <a:pPr eaLnBrk="1" hangingPunct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tr-TR" altLang="tr-TR" sz="6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𝐹𝑂𝑁</m:t>
                      </m:r>
                      <m:r>
                        <a:rPr lang="tr-TR" altLang="tr-TR" sz="6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≠</m:t>
                      </m:r>
                      <m:r>
                        <a:rPr lang="tr-TR" altLang="tr-TR" sz="6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𝑃𝐴𝑅𝐴</m:t>
                      </m:r>
                    </m:oMath>
                  </m:oMathPara>
                </a14:m>
                <a:endParaRPr lang="en-US" altLang="tr-TR" dirty="0" smtClean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04450" name="Rectang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2514600" y="685800"/>
                <a:ext cx="7772400" cy="1143000"/>
              </a:xfr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4451" name="Rectangle 3"/>
          <p:cNvSpPr>
            <a:spLocks noGrp="1" noChangeArrowheads="1"/>
          </p:cNvSpPr>
          <p:nvPr>
            <p:ph idx="1"/>
          </p:nvPr>
        </p:nvSpPr>
        <p:spPr>
          <a:xfrm>
            <a:off x="2006143" y="1965278"/>
            <a:ext cx="8789313" cy="3069644"/>
          </a:xfrm>
        </p:spPr>
        <p:txBody>
          <a:bodyPr>
            <a:noAutofit/>
          </a:bodyPr>
          <a:lstStyle/>
          <a:p>
            <a:pPr eaLnBrk="1" hangingPunct="1">
              <a:buFontTx/>
              <a:buNone/>
            </a:pPr>
            <a:r>
              <a:rPr lang="tr-TR" altLang="tr-TR" sz="3600" dirty="0" smtClean="0">
                <a:solidFill>
                  <a:srgbClr val="FF0000"/>
                </a:solidFill>
              </a:rPr>
              <a:t>Fon :</a:t>
            </a:r>
            <a:r>
              <a:rPr lang="tr-TR" altLang="tr-TR" sz="3600" dirty="0" smtClean="0"/>
              <a:t> Nakit, vadesiz mevduat, nakde çevrilebilir değerler</a:t>
            </a:r>
          </a:p>
          <a:p>
            <a:pPr eaLnBrk="1" hangingPunct="1">
              <a:buFontTx/>
              <a:buNone/>
            </a:pPr>
            <a:endParaRPr lang="tr-TR" altLang="tr-TR" sz="3600" dirty="0">
              <a:solidFill>
                <a:srgbClr val="FF0000"/>
              </a:solidFill>
            </a:endParaRPr>
          </a:p>
          <a:p>
            <a:pPr eaLnBrk="1" hangingPunct="1">
              <a:buFontTx/>
              <a:buNone/>
            </a:pPr>
            <a:r>
              <a:rPr lang="tr-TR" altLang="tr-TR" sz="3600" dirty="0" smtClean="0">
                <a:solidFill>
                  <a:srgbClr val="FF0000"/>
                </a:solidFill>
              </a:rPr>
              <a:t>Para : </a:t>
            </a:r>
            <a:r>
              <a:rPr lang="tr-TR" altLang="tr-TR" sz="3600" dirty="0" smtClean="0"/>
              <a:t>Nakit ve bankadaki vadesiz mevduat</a:t>
            </a:r>
          </a:p>
          <a:p>
            <a:pPr eaLnBrk="1" hangingPunct="1">
              <a:buFontTx/>
              <a:buNone/>
            </a:pPr>
            <a:r>
              <a:rPr lang="tr-TR" altLang="tr-TR" sz="3600" dirty="0" smtClean="0"/>
              <a:t>                       </a:t>
            </a:r>
            <a:endParaRPr lang="en-US" altLang="tr-TR" sz="3600" dirty="0" smtClean="0"/>
          </a:p>
        </p:txBody>
      </p:sp>
      <p:sp>
        <p:nvSpPr>
          <p:cNvPr id="3" name="Slayt Numarası Yer Tutucus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4F682B-F103-49E1-9928-7D304D36F0DA}" type="slidenum">
              <a:rPr lang="en-US" altLang="tr-TR" smtClean="0"/>
              <a:pPr>
                <a:defRPr/>
              </a:pPr>
              <a:t>5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1518423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4F682B-F103-49E1-9928-7D304D36F0DA}" type="slidenum">
              <a:rPr lang="en-US" altLang="tr-TR" smtClean="0"/>
              <a:pPr>
                <a:defRPr/>
              </a:pPr>
              <a:t>6</a:t>
            </a:fld>
            <a:endParaRPr lang="en-US" altLang="tr-TR"/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8125" y="787784"/>
            <a:ext cx="9132913" cy="57599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3801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4F682B-F103-49E1-9928-7D304D36F0DA}" type="slidenum">
              <a:rPr lang="en-US" altLang="tr-TR" smtClean="0"/>
              <a:pPr>
                <a:defRPr/>
              </a:pPr>
              <a:t>7</a:t>
            </a:fld>
            <a:endParaRPr lang="en-US" altLang="tr-TR"/>
          </a:p>
        </p:txBody>
      </p:sp>
      <p:pic>
        <p:nvPicPr>
          <p:cNvPr id="6" name="Resim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99641" y="1152909"/>
            <a:ext cx="8500203" cy="4965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193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4F682B-F103-49E1-9928-7D304D36F0DA}" type="slidenum">
              <a:rPr lang="en-US" altLang="tr-TR" smtClean="0"/>
              <a:pPr>
                <a:defRPr/>
              </a:pPr>
              <a:t>8</a:t>
            </a:fld>
            <a:endParaRPr lang="en-US" altLang="tr-TR"/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19507" y="538759"/>
            <a:ext cx="8432197" cy="52888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0823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4F682B-F103-49E1-9928-7D304D36F0DA}" type="slidenum">
              <a:rPr lang="en-US" altLang="tr-TR" smtClean="0"/>
              <a:pPr>
                <a:defRPr/>
              </a:pPr>
              <a:t>9</a:t>
            </a:fld>
            <a:endParaRPr lang="en-US" altLang="tr-TR"/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05088" y="337408"/>
            <a:ext cx="8717587" cy="57693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6908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Duman">
  <a:themeElements>
    <a:clrScheme name="Duman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Duman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uma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3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94</TotalTime>
  <Words>308</Words>
  <Application>Microsoft Office PowerPoint</Application>
  <PresentationFormat>Geniş ekran</PresentationFormat>
  <Paragraphs>80</Paragraphs>
  <Slides>30</Slides>
  <Notes>2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7</vt:i4>
      </vt:variant>
      <vt:variant>
        <vt:lpstr>Tema</vt:lpstr>
      </vt:variant>
      <vt:variant>
        <vt:i4>2</vt:i4>
      </vt:variant>
      <vt:variant>
        <vt:lpstr>Slayt Başlıkları</vt:lpstr>
      </vt:variant>
      <vt:variant>
        <vt:i4>30</vt:i4>
      </vt:variant>
    </vt:vector>
  </HeadingPairs>
  <TitlesOfParts>
    <vt:vector size="39" baseType="lpstr">
      <vt:lpstr>Arial</vt:lpstr>
      <vt:lpstr>Calibri</vt:lpstr>
      <vt:lpstr>Calibri Light</vt:lpstr>
      <vt:lpstr>Cambria Math</vt:lpstr>
      <vt:lpstr>Century Gothic</vt:lpstr>
      <vt:lpstr>Times New Roman</vt:lpstr>
      <vt:lpstr>Wingdings 3</vt:lpstr>
      <vt:lpstr>Office Teması</vt:lpstr>
      <vt:lpstr>Duman</vt:lpstr>
      <vt:lpstr>        FİNANSMAN ve MUHASEBE</vt:lpstr>
      <vt:lpstr> FİNANSMAN KAVRAMI</vt:lpstr>
      <vt:lpstr> FİNANSMAN</vt:lpstr>
      <vt:lpstr>Finansmanın işlevleri</vt:lpstr>
      <vt:lpstr>FON≠PARA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Fon Kaynakları</vt:lpstr>
      <vt:lpstr>Çağdaş Finansman Kaynakları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Muhasebe Bilgisinin Kullanıcıları</vt:lpstr>
      <vt:lpstr>PowerPoint Sunusu</vt:lpstr>
      <vt:lpstr>PowerPoint Sunusu</vt:lpstr>
      <vt:lpstr>PowerPoint Sunusu</vt:lpstr>
      <vt:lpstr>PowerPoint Sunusu</vt:lpstr>
      <vt:lpstr>PowerPoint Sunusu</vt:lpstr>
      <vt:lpstr>ÖRNEK ÇALIŞMA SORULARI</vt:lpstr>
    </vt:vector>
  </TitlesOfParts>
  <Company>Trakya Üniversitesi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FİNANS</dc:title>
  <dc:creator>EMRE ATILGAN</dc:creator>
  <cp:lastModifiedBy>casper1</cp:lastModifiedBy>
  <cp:revision>14</cp:revision>
  <dcterms:created xsi:type="dcterms:W3CDTF">2014-11-25T07:06:11Z</dcterms:created>
  <dcterms:modified xsi:type="dcterms:W3CDTF">2016-12-05T10:12:10Z</dcterms:modified>
</cp:coreProperties>
</file>