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7B4EC-F29C-4B77-A60A-5CA80CF98BD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6242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B6F3C0-43F8-4AB9-9624-A1722102E90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0441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sz="4000" b="1" dirty="0">
                <a:solidFill>
                  <a:srgbClr val="FF0000"/>
                </a:solidFill>
              </a:rPr>
              <a:t>ÖZEFAGUS HASTALIKLARI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414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</a:rPr>
              <a:t>Hiatus</a:t>
            </a:r>
            <a:r>
              <a:rPr lang="tr-TR" altLang="tr-TR" b="1" dirty="0">
                <a:solidFill>
                  <a:srgbClr val="FF0000"/>
                </a:solidFill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</a:rPr>
              <a:t>Hernisi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752"/>
            <a:ext cx="4038600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Özefageal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hiatus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Özefagusun</a:t>
            </a:r>
            <a:r>
              <a:rPr lang="tr-TR" altLang="tr-TR" sz="2400" dirty="0">
                <a:latin typeface="Comic Sans MS" pitchFamily="66" charset="0"/>
              </a:rPr>
              <a:t>, göğüs boşluğundan karın boşluğuna geçmesini sağlayan </a:t>
            </a:r>
            <a:r>
              <a:rPr lang="tr-TR" altLang="tr-TR" sz="2400" dirty="0" err="1">
                <a:latin typeface="Comic Sans MS" pitchFamily="66" charset="0"/>
              </a:rPr>
              <a:t>diyafragma</a:t>
            </a:r>
            <a:r>
              <a:rPr lang="tr-TR" altLang="tr-TR" sz="2400" dirty="0">
                <a:latin typeface="Comic Sans MS" pitchFamily="66" charset="0"/>
              </a:rPr>
              <a:t> üzerinde yer alan deliktir.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Hiatusun</a:t>
            </a:r>
            <a:r>
              <a:rPr lang="tr-TR" altLang="tr-TR" sz="2400" dirty="0">
                <a:latin typeface="Comic Sans MS" pitchFamily="66" charset="0"/>
              </a:rPr>
              <a:t> normalden geniş ve gevşek olması durumunda midenin bir bölümünün karın boşluğundan göğüs boşluğuna geçmesi, fıtıklaşması durumudur.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Nedenleri: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Aşırı zayıflık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Travma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İleri yaş 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44675"/>
            <a:ext cx="3238500" cy="3760788"/>
          </a:xfrm>
        </p:spPr>
      </p:pic>
    </p:spTree>
    <p:extLst>
      <p:ext uri="{BB962C8B-B14F-4D97-AF65-F5344CB8AC3E}">
        <p14:creationId xmlns:p14="http://schemas.microsoft.com/office/powerpoint/2010/main" val="413031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FF0000"/>
                </a:solidFill>
              </a:rPr>
              <a:t>Belirtiler ve Bulgular </a:t>
            </a:r>
            <a:endParaRPr lang="tr-TR" altLang="tr-TR" sz="2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600" dirty="0"/>
          </a:p>
          <a:p>
            <a:pPr>
              <a:lnSpc>
                <a:spcPct val="80000"/>
              </a:lnSpc>
            </a:pPr>
            <a:r>
              <a:rPr lang="tr-TR" altLang="tr-TR" sz="2600" dirty="0" err="1">
                <a:latin typeface="Comic Sans MS" pitchFamily="66" charset="0"/>
              </a:rPr>
              <a:t>Regürjitasyon</a:t>
            </a:r>
            <a:r>
              <a:rPr lang="tr-TR" altLang="tr-TR" sz="2600" dirty="0">
                <a:latin typeface="Comic Sans MS" pitchFamily="66" charset="0"/>
              </a:rPr>
              <a:t> (bulantı olmaksızın mide içeriği ağıza gelir.) </a:t>
            </a:r>
          </a:p>
          <a:p>
            <a:pPr>
              <a:lnSpc>
                <a:spcPct val="80000"/>
              </a:lnSpc>
            </a:pPr>
            <a:r>
              <a:rPr lang="tr-TR" altLang="tr-TR" sz="2600" dirty="0" err="1">
                <a:latin typeface="Comic Sans MS" pitchFamily="66" charset="0"/>
              </a:rPr>
              <a:t>Disfaji</a:t>
            </a:r>
            <a:endParaRPr lang="tr-TR" altLang="tr-TR" sz="26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Comic Sans MS" pitchFamily="66" charset="0"/>
              </a:rPr>
              <a:t>Ani pozisyon değişikliklerinde </a:t>
            </a:r>
            <a:r>
              <a:rPr lang="tr-TR" altLang="tr-TR" sz="2600" dirty="0" err="1">
                <a:latin typeface="Comic Sans MS" pitchFamily="66" charset="0"/>
              </a:rPr>
              <a:t>retrosternal</a:t>
            </a:r>
            <a:r>
              <a:rPr lang="tr-TR" altLang="tr-TR" sz="2600" dirty="0">
                <a:latin typeface="Comic Sans MS" pitchFamily="66" charset="0"/>
              </a:rPr>
              <a:t> ağrı ve yanma görülür </a:t>
            </a:r>
          </a:p>
          <a:p>
            <a:pPr>
              <a:lnSpc>
                <a:spcPct val="80000"/>
              </a:lnSpc>
            </a:pPr>
            <a:endParaRPr lang="tr-TR" altLang="tr-TR" sz="2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FF0000"/>
                </a:solidFill>
              </a:rPr>
              <a:t>Tedavi </a:t>
            </a:r>
            <a:endParaRPr lang="tr-TR" altLang="tr-TR" sz="2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600" dirty="0">
                <a:latin typeface="Comic Sans MS" pitchFamily="66" charset="0"/>
              </a:rPr>
              <a:t>Öncelikle tıbbi tedavi uygulanır. Şikayetler devam ederse cerrahi tedaviye başvurulur.</a:t>
            </a:r>
            <a:r>
              <a:rPr lang="tr-TR" altLang="tr-T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24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</a:rPr>
              <a:t>Özofajit</a:t>
            </a:r>
            <a:r>
              <a:rPr lang="tr-TR" altLang="tr-TR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>
                <a:latin typeface="Comic Sans MS" pitchFamily="66" charset="0"/>
              </a:rPr>
              <a:t>Özefagus dokusunun iltihaplanmasıdır. </a:t>
            </a:r>
          </a:p>
          <a:p>
            <a:endParaRPr lang="tr-TR" altLang="tr-TR">
              <a:latin typeface="Comic Sans MS" pitchFamily="66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87763"/>
            <a:ext cx="2867025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4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FF0000"/>
                </a:solidFill>
              </a:rPr>
              <a:t>Belirtiler ve Bulgular </a:t>
            </a:r>
            <a:endParaRPr lang="tr-TR" altLang="tr-TR" sz="2600" dirty="0">
              <a:solidFill>
                <a:srgbClr val="FF0000"/>
              </a:solidFill>
            </a:endParaRPr>
          </a:p>
          <a:p>
            <a:r>
              <a:rPr lang="tr-TR" altLang="tr-TR" sz="2600" dirty="0" err="1">
                <a:latin typeface="Comic Sans MS" pitchFamily="66" charset="0"/>
              </a:rPr>
              <a:t>Viral</a:t>
            </a:r>
            <a:r>
              <a:rPr lang="tr-TR" altLang="tr-TR" sz="2600" dirty="0">
                <a:latin typeface="Comic Sans MS" pitchFamily="66" charset="0"/>
              </a:rPr>
              <a:t> </a:t>
            </a:r>
            <a:r>
              <a:rPr lang="tr-TR" altLang="tr-TR" sz="2600" dirty="0" err="1">
                <a:latin typeface="Comic Sans MS" pitchFamily="66" charset="0"/>
              </a:rPr>
              <a:t>özofajitlerde</a:t>
            </a:r>
            <a:r>
              <a:rPr lang="tr-TR" altLang="tr-TR" sz="2600" dirty="0">
                <a:latin typeface="Comic Sans MS" pitchFamily="66" charset="0"/>
              </a:rPr>
              <a:t> </a:t>
            </a:r>
            <a:r>
              <a:rPr lang="tr-TR" altLang="tr-TR" sz="2600" dirty="0" err="1">
                <a:latin typeface="Comic Sans MS" pitchFamily="66" charset="0"/>
              </a:rPr>
              <a:t>immün</a:t>
            </a:r>
            <a:r>
              <a:rPr lang="tr-TR" altLang="tr-TR" sz="2600" dirty="0">
                <a:latin typeface="Comic Sans MS" pitchFamily="66" charset="0"/>
              </a:rPr>
              <a:t> sistem baskılanmışsa </a:t>
            </a:r>
            <a:r>
              <a:rPr lang="tr-TR" altLang="tr-TR" sz="2600" dirty="0" err="1">
                <a:latin typeface="Comic Sans MS" pitchFamily="66" charset="0"/>
              </a:rPr>
              <a:t>odinofaji</a:t>
            </a:r>
            <a:r>
              <a:rPr lang="tr-TR" altLang="tr-TR" sz="2600" dirty="0">
                <a:latin typeface="Comic Sans MS" pitchFamily="66" charset="0"/>
              </a:rPr>
              <a:t>, (yutma esnasında ağrı oluşması) </a:t>
            </a:r>
            <a:r>
              <a:rPr lang="tr-TR" altLang="tr-TR" sz="2600" dirty="0" err="1">
                <a:latin typeface="Comic Sans MS" pitchFamily="66" charset="0"/>
              </a:rPr>
              <a:t>disfaji</a:t>
            </a:r>
            <a:r>
              <a:rPr lang="tr-TR" altLang="tr-TR" sz="2600" dirty="0">
                <a:latin typeface="Comic Sans MS" pitchFamily="66" charset="0"/>
              </a:rPr>
              <a:t>, ateş ve kanama görülür. </a:t>
            </a:r>
          </a:p>
          <a:p>
            <a:r>
              <a:rPr lang="tr-TR" altLang="tr-TR" sz="2600" dirty="0">
                <a:latin typeface="Comic Sans MS" pitchFamily="66" charset="0"/>
              </a:rPr>
              <a:t>İlaca bağlı </a:t>
            </a:r>
            <a:r>
              <a:rPr lang="tr-TR" altLang="tr-TR" sz="2600" dirty="0" err="1">
                <a:latin typeface="Comic Sans MS" pitchFamily="66" charset="0"/>
              </a:rPr>
              <a:t>özofajitlerde</a:t>
            </a:r>
            <a:r>
              <a:rPr lang="tr-TR" altLang="tr-TR" sz="2600" dirty="0">
                <a:latin typeface="Comic Sans MS" pitchFamily="66" charset="0"/>
              </a:rPr>
              <a:t> </a:t>
            </a:r>
            <a:r>
              <a:rPr lang="tr-TR" altLang="tr-TR" sz="2600" dirty="0" err="1">
                <a:latin typeface="Comic Sans MS" pitchFamily="66" charset="0"/>
              </a:rPr>
              <a:t>özefagusta</a:t>
            </a:r>
            <a:r>
              <a:rPr lang="tr-TR" altLang="tr-TR" sz="2600" dirty="0">
                <a:latin typeface="Comic Sans MS" pitchFamily="66" charset="0"/>
              </a:rPr>
              <a:t> anatomik değişiklikler görülür. </a:t>
            </a:r>
          </a:p>
          <a:p>
            <a:pPr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FF0000"/>
                </a:solidFill>
              </a:rPr>
              <a:t>Tedavi</a:t>
            </a:r>
            <a:r>
              <a:rPr lang="tr-TR" altLang="tr-TR" sz="2600" b="1" dirty="0"/>
              <a:t> </a:t>
            </a:r>
            <a:endParaRPr lang="tr-TR" altLang="tr-TR" sz="2600" dirty="0"/>
          </a:p>
          <a:p>
            <a:r>
              <a:rPr lang="tr-TR" altLang="tr-TR" sz="2600" dirty="0">
                <a:latin typeface="Comic Sans MS" pitchFamily="66" charset="0"/>
              </a:rPr>
              <a:t>Etkene göre tıbbi tedavi uygulanır. </a:t>
            </a:r>
          </a:p>
          <a:p>
            <a:r>
              <a:rPr lang="tr-TR" altLang="tr-TR" sz="2600" dirty="0">
                <a:latin typeface="Comic Sans MS" pitchFamily="66" charset="0"/>
              </a:rPr>
              <a:t>Darlık oluşması halinde cerrahi tedaviye başvurulur. </a:t>
            </a:r>
          </a:p>
        </p:txBody>
      </p:sp>
    </p:spTree>
    <p:extLst>
      <p:ext uri="{BB962C8B-B14F-4D97-AF65-F5344CB8AC3E}">
        <p14:creationId xmlns:p14="http://schemas.microsoft.com/office/powerpoint/2010/main" val="45259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</a:rPr>
              <a:t>Özefagus</a:t>
            </a:r>
            <a:r>
              <a:rPr lang="tr-TR" altLang="tr-TR" b="1" dirty="0">
                <a:solidFill>
                  <a:srgbClr val="FF0000"/>
                </a:solidFill>
              </a:rPr>
              <a:t> Kanseri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r-TR" altLang="tr-TR" sz="22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Risk faktörleri</a:t>
            </a:r>
            <a:r>
              <a:rPr lang="tr-TR" altLang="tr-TR" sz="2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tr-TR" altLang="tr-TR" sz="2200" dirty="0">
                <a:latin typeface="Comic Sans MS" pitchFamily="66" charset="0"/>
              </a:rPr>
              <a:t>Genetik</a:t>
            </a:r>
          </a:p>
          <a:p>
            <a:r>
              <a:rPr lang="tr-TR" altLang="tr-TR" sz="2200" dirty="0">
                <a:latin typeface="Comic Sans MS" pitchFamily="66" charset="0"/>
              </a:rPr>
              <a:t>Alkol</a:t>
            </a:r>
          </a:p>
          <a:p>
            <a:r>
              <a:rPr lang="tr-TR" altLang="tr-TR" sz="2200" dirty="0">
                <a:latin typeface="Comic Sans MS" pitchFamily="66" charset="0"/>
              </a:rPr>
              <a:t>Sigara kullanımı</a:t>
            </a:r>
          </a:p>
          <a:p>
            <a:r>
              <a:rPr lang="tr-TR" altLang="tr-TR" sz="2200" dirty="0" err="1">
                <a:latin typeface="Comic Sans MS" pitchFamily="66" charset="0"/>
              </a:rPr>
              <a:t>Özefageal</a:t>
            </a:r>
            <a:r>
              <a:rPr lang="tr-TR" altLang="tr-TR" sz="2200" dirty="0">
                <a:latin typeface="Comic Sans MS" pitchFamily="66" charset="0"/>
              </a:rPr>
              <a:t> darlıklar</a:t>
            </a:r>
          </a:p>
          <a:p>
            <a:r>
              <a:rPr lang="tr-TR" altLang="tr-TR" sz="2200" dirty="0">
                <a:latin typeface="Comic Sans MS" pitchFamily="66" charset="0"/>
              </a:rPr>
              <a:t>Baş ve boyun kanserleri, </a:t>
            </a:r>
          </a:p>
          <a:p>
            <a:r>
              <a:rPr lang="tr-TR" altLang="tr-TR" sz="2200" dirty="0">
                <a:latin typeface="Comic Sans MS" pitchFamily="66" charset="0"/>
              </a:rPr>
              <a:t>Sıcak yemek</a:t>
            </a:r>
          </a:p>
          <a:p>
            <a:r>
              <a:rPr lang="tr-TR" altLang="tr-TR" sz="2200" dirty="0">
                <a:latin typeface="Comic Sans MS" pitchFamily="66" charset="0"/>
              </a:rPr>
              <a:t>A vitamini ve çinko eksikliği  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038600" cy="3746500"/>
          </a:xfrm>
        </p:spPr>
      </p:pic>
    </p:spTree>
    <p:extLst>
      <p:ext uri="{BB962C8B-B14F-4D97-AF65-F5344CB8AC3E}">
        <p14:creationId xmlns:p14="http://schemas.microsoft.com/office/powerpoint/2010/main" val="410256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Belirtiler ve Bulgular</a:t>
            </a:r>
            <a:r>
              <a:rPr lang="tr-TR" altLang="tr-TR" sz="1900" b="1" dirty="0">
                <a:solidFill>
                  <a:srgbClr val="FF0000"/>
                </a:solidFill>
              </a:rPr>
              <a:t> </a:t>
            </a:r>
            <a:endParaRPr lang="tr-TR" altLang="tr-TR" sz="19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1900" dirty="0"/>
          </a:p>
          <a:p>
            <a:pPr>
              <a:lnSpc>
                <a:spcPct val="80000"/>
              </a:lnSpc>
            </a:pPr>
            <a:r>
              <a:rPr lang="tr-TR" altLang="tr-TR" sz="1900" dirty="0" err="1">
                <a:latin typeface="Comic Sans MS" pitchFamily="66" charset="0"/>
              </a:rPr>
              <a:t>Disfaji</a:t>
            </a:r>
            <a:r>
              <a:rPr lang="tr-TR" altLang="tr-TR" sz="1900" dirty="0">
                <a:latin typeface="Comic Sans MS" pitchFamily="66" charset="0"/>
              </a:rPr>
              <a:t>, (</a:t>
            </a:r>
            <a:r>
              <a:rPr lang="tr-TR" altLang="tr-TR" sz="1900" dirty="0" err="1">
                <a:latin typeface="Comic Sans MS" pitchFamily="66" charset="0"/>
              </a:rPr>
              <a:t>BaŞlangıçta</a:t>
            </a:r>
            <a:r>
              <a:rPr lang="tr-TR" altLang="tr-TR" sz="1900" dirty="0">
                <a:latin typeface="Comic Sans MS" pitchFamily="66" charset="0"/>
              </a:rPr>
              <a:t> katı gıdalarla </a:t>
            </a:r>
            <a:r>
              <a:rPr lang="tr-TR" altLang="tr-TR" sz="1900" dirty="0" err="1">
                <a:latin typeface="Comic Sans MS" pitchFamily="66" charset="0"/>
              </a:rPr>
              <a:t>baŞlayan</a:t>
            </a:r>
            <a:r>
              <a:rPr lang="tr-TR" altLang="tr-TR" sz="1900" dirty="0">
                <a:latin typeface="Comic Sans MS" pitchFamily="66" charset="0"/>
              </a:rPr>
              <a:t> </a:t>
            </a:r>
            <a:r>
              <a:rPr lang="tr-TR" altLang="tr-TR" sz="1900" dirty="0" err="1">
                <a:latin typeface="Comic Sans MS" pitchFamily="66" charset="0"/>
              </a:rPr>
              <a:t>disfaji</a:t>
            </a:r>
            <a:r>
              <a:rPr lang="tr-TR" altLang="tr-TR" sz="1900" dirty="0">
                <a:latin typeface="Comic Sans MS" pitchFamily="66" charset="0"/>
              </a:rPr>
              <a:t>, daha sonra sulu gıdalarda da görülmeye </a:t>
            </a:r>
            <a:r>
              <a:rPr lang="tr-TR" altLang="tr-TR" sz="1900" dirty="0" err="1">
                <a:latin typeface="Comic Sans MS" pitchFamily="66" charset="0"/>
              </a:rPr>
              <a:t>baŞlar</a:t>
            </a:r>
            <a:r>
              <a:rPr lang="tr-TR" altLang="tr-TR" sz="1900" dirty="0">
                <a:latin typeface="Comic Sans MS" pitchFamily="66" charset="0"/>
              </a:rPr>
              <a:t>.) </a:t>
            </a:r>
          </a:p>
          <a:p>
            <a:pPr>
              <a:lnSpc>
                <a:spcPct val="80000"/>
              </a:lnSpc>
            </a:pPr>
            <a:r>
              <a:rPr lang="tr-TR" altLang="tr-TR" sz="1900" dirty="0">
                <a:latin typeface="Comic Sans MS" pitchFamily="66" charset="0"/>
              </a:rPr>
              <a:t>Kilo kaybı, </a:t>
            </a:r>
          </a:p>
          <a:p>
            <a:pPr>
              <a:lnSpc>
                <a:spcPct val="80000"/>
              </a:lnSpc>
            </a:pPr>
            <a:r>
              <a:rPr lang="tr-TR" altLang="tr-TR" sz="1900" dirty="0" err="1">
                <a:latin typeface="Comic Sans MS" pitchFamily="66" charset="0"/>
              </a:rPr>
              <a:t>Regürjitasyon</a:t>
            </a:r>
            <a:r>
              <a:rPr lang="tr-TR" altLang="tr-TR" sz="1900" dirty="0">
                <a:latin typeface="Comic Sans MS" pitchFamily="66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tr-TR" altLang="tr-TR" sz="1900" dirty="0">
                <a:latin typeface="Comic Sans MS" pitchFamily="66" charset="0"/>
              </a:rPr>
              <a:t>Öksürük, </a:t>
            </a:r>
          </a:p>
          <a:p>
            <a:pPr>
              <a:lnSpc>
                <a:spcPct val="80000"/>
              </a:lnSpc>
            </a:pPr>
            <a:r>
              <a:rPr lang="tr-TR" altLang="tr-TR" sz="1900" dirty="0" err="1">
                <a:latin typeface="Comic Sans MS" pitchFamily="66" charset="0"/>
              </a:rPr>
              <a:t>Retrosternal</a:t>
            </a:r>
            <a:r>
              <a:rPr lang="tr-TR" altLang="tr-TR" sz="1900" dirty="0">
                <a:latin typeface="Comic Sans MS" pitchFamily="66" charset="0"/>
              </a:rPr>
              <a:t> ağrı, </a:t>
            </a:r>
          </a:p>
          <a:p>
            <a:pPr>
              <a:lnSpc>
                <a:spcPct val="80000"/>
              </a:lnSpc>
            </a:pPr>
            <a:r>
              <a:rPr lang="tr-TR" altLang="tr-TR" sz="1900" dirty="0">
                <a:latin typeface="Comic Sans MS" pitchFamily="66" charset="0"/>
              </a:rPr>
              <a:t>Ses kısıklığı, </a:t>
            </a:r>
          </a:p>
          <a:p>
            <a:pPr>
              <a:lnSpc>
                <a:spcPct val="80000"/>
              </a:lnSpc>
            </a:pPr>
            <a:r>
              <a:rPr lang="tr-TR" altLang="tr-TR" sz="1900" dirty="0" err="1">
                <a:latin typeface="Comic Sans MS" pitchFamily="66" charset="0"/>
              </a:rPr>
              <a:t>Hepatomegali</a:t>
            </a:r>
            <a:r>
              <a:rPr lang="tr-TR" altLang="tr-TR" sz="1900" dirty="0">
                <a:latin typeface="Comic Sans MS" pitchFamily="66" charset="0"/>
              </a:rPr>
              <a:t> (karaciğerin büyümesi), </a:t>
            </a:r>
          </a:p>
          <a:p>
            <a:pPr>
              <a:lnSpc>
                <a:spcPct val="80000"/>
              </a:lnSpc>
            </a:pPr>
            <a:r>
              <a:rPr lang="tr-TR" altLang="tr-TR" sz="1900" dirty="0">
                <a:latin typeface="Comic Sans MS" pitchFamily="66" charset="0"/>
              </a:rPr>
              <a:t>Kemik hassasiyeti, </a:t>
            </a:r>
          </a:p>
          <a:p>
            <a:pPr>
              <a:lnSpc>
                <a:spcPct val="80000"/>
              </a:lnSpc>
            </a:pPr>
            <a:r>
              <a:rPr lang="tr-TR" altLang="tr-TR" sz="1900" dirty="0">
                <a:latin typeface="Comic Sans MS" pitchFamily="66" charset="0"/>
              </a:rPr>
              <a:t>Nadir olarak kanama görülür. </a:t>
            </a:r>
          </a:p>
          <a:p>
            <a:pPr>
              <a:lnSpc>
                <a:spcPct val="80000"/>
              </a:lnSpc>
            </a:pPr>
            <a:endParaRPr lang="tr-TR" altLang="tr-TR" sz="1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Tedavi</a:t>
            </a:r>
            <a:r>
              <a:rPr lang="tr-TR" altLang="tr-TR" sz="2400" b="1" dirty="0"/>
              <a:t> </a:t>
            </a:r>
            <a:endParaRPr lang="tr-TR" altLang="tr-TR" sz="2400" dirty="0"/>
          </a:p>
          <a:p>
            <a:pPr>
              <a:lnSpc>
                <a:spcPct val="80000"/>
              </a:lnSpc>
            </a:pPr>
            <a:r>
              <a:rPr lang="tr-TR" altLang="tr-TR" sz="1900" dirty="0"/>
              <a:t>Rezeksiyon yapılır. Kemoterapi ve radyoterapi uygulanır. </a:t>
            </a:r>
            <a:endParaRPr lang="tr-TR" altLang="tr-TR" sz="19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tr-TR" altLang="tr-TR" sz="19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7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sz="4000" b="1" dirty="0">
                <a:solidFill>
                  <a:srgbClr val="002060"/>
                </a:solidFill>
              </a:rPr>
              <a:t>MİDE HASTALIKLARI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794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>
                <a:latin typeface="Comic Sans MS" pitchFamily="66" charset="0"/>
              </a:rPr>
              <a:t>Midenin yapısındaki bazı değişiklikler hastalıkların ortaya çıkmasına sebeb olur. </a:t>
            </a:r>
          </a:p>
          <a:p>
            <a:r>
              <a:rPr lang="tr-TR" altLang="tr-TR" sz="2600">
                <a:latin typeface="Comic Sans MS" pitchFamily="66" charset="0"/>
              </a:rPr>
              <a:t>Mide hastalıklarından toplumda en sık görülenleri </a:t>
            </a:r>
            <a:r>
              <a:rPr lang="tr-TR" altLang="tr-TR" sz="2600" b="1">
                <a:latin typeface="Comic Sans MS" pitchFamily="66" charset="0"/>
              </a:rPr>
              <a:t>gastrit, Mide ülseri, mide tümörleridir</a:t>
            </a:r>
            <a:r>
              <a:rPr lang="tr-TR" altLang="tr-TR" sz="2600">
                <a:latin typeface="Comic Sans MS" pitchFamily="66" charset="0"/>
              </a:rPr>
              <a:t>. </a:t>
            </a:r>
          </a:p>
        </p:txBody>
      </p:sp>
      <p:pic>
        <p:nvPicPr>
          <p:cNvPr id="47108" name="Picture 4" descr="nmnm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5038"/>
            <a:ext cx="3903663" cy="3816250"/>
          </a:xfrm>
        </p:spPr>
      </p:pic>
    </p:spTree>
    <p:extLst>
      <p:ext uri="{BB962C8B-B14F-4D97-AF65-F5344CB8AC3E}">
        <p14:creationId xmlns:p14="http://schemas.microsoft.com/office/powerpoint/2010/main" val="175896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2060"/>
                </a:solidFill>
              </a:rPr>
              <a:t>Gastrit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>
                <a:latin typeface="Comic Sans MS" pitchFamily="66" charset="0"/>
              </a:rPr>
              <a:t>Midenin inflamasyonlu hastalığıdır. Midenin iç yüzündeki mukoza zarının iltihaplanması sonucu ortaya çıkar. </a:t>
            </a:r>
          </a:p>
          <a:p>
            <a:endParaRPr lang="tr-TR" altLang="tr-TR" sz="2600">
              <a:latin typeface="Comic Sans MS" pitchFamily="66" charset="0"/>
            </a:endParaRPr>
          </a:p>
          <a:p>
            <a:r>
              <a:rPr lang="tr-TR" altLang="tr-TR" sz="2600">
                <a:latin typeface="Comic Sans MS" pitchFamily="66" charset="0"/>
              </a:rPr>
              <a:t>Gastrit, akut ve kronik olarak iki şekilde görülür. </a:t>
            </a:r>
          </a:p>
        </p:txBody>
      </p:sp>
      <p:pic>
        <p:nvPicPr>
          <p:cNvPr id="48132" name="Picture 5" descr="ddccvv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89138"/>
            <a:ext cx="3359150" cy="2474912"/>
          </a:xfrm>
        </p:spPr>
      </p:pic>
    </p:spTree>
    <p:extLst>
      <p:ext uri="{BB962C8B-B14F-4D97-AF65-F5344CB8AC3E}">
        <p14:creationId xmlns:p14="http://schemas.microsoft.com/office/powerpoint/2010/main" val="85583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2060"/>
                </a:solidFill>
              </a:rPr>
              <a:t>Akut Gastrit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500">
                <a:latin typeface="Comic Sans MS" pitchFamily="66" charset="0"/>
              </a:rPr>
              <a:t>İlaç, alkol, toksik maddeler ve asitli maddelerin içilmesi sonucu oluşan ve mide mukozasında ani gelişen yüzeysel iltihabi hastalık tablosudur</a:t>
            </a:r>
          </a:p>
        </p:txBody>
      </p:sp>
      <p:pic>
        <p:nvPicPr>
          <p:cNvPr id="49156" name="Picture 5" descr="gass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44675"/>
            <a:ext cx="3351213" cy="3046413"/>
          </a:xfrm>
        </p:spPr>
      </p:pic>
    </p:spTree>
    <p:extLst>
      <p:ext uri="{BB962C8B-B14F-4D97-AF65-F5344CB8AC3E}">
        <p14:creationId xmlns:p14="http://schemas.microsoft.com/office/powerpoint/2010/main" val="7895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400" dirty="0" err="1">
                <a:latin typeface="Comic Sans MS" pitchFamily="66" charset="0"/>
              </a:rPr>
              <a:t>Özefagus</a:t>
            </a:r>
            <a:r>
              <a:rPr lang="tr-TR" altLang="tr-TR" sz="2400" dirty="0">
                <a:latin typeface="Comic Sans MS" pitchFamily="66" charset="0"/>
              </a:rPr>
              <a:t>, </a:t>
            </a:r>
            <a:r>
              <a:rPr lang="tr-TR" altLang="tr-TR" sz="2400" dirty="0" err="1">
                <a:latin typeface="Comic Sans MS" pitchFamily="66" charset="0"/>
              </a:rPr>
              <a:t>orofarenksten</a:t>
            </a:r>
            <a:r>
              <a:rPr lang="tr-TR" altLang="tr-TR" sz="2400" dirty="0">
                <a:latin typeface="Comic Sans MS" pitchFamily="66" charset="0"/>
              </a:rPr>
              <a:t> başlayıp mideye kadar uzanan tüp </a:t>
            </a:r>
          </a:p>
          <a:p>
            <a:r>
              <a:rPr lang="tr-TR" altLang="tr-TR" sz="2400" dirty="0">
                <a:latin typeface="Comic Sans MS" pitchFamily="66" charset="0"/>
              </a:rPr>
              <a:t>Bu tüp gıdaların ağızdan mideye </a:t>
            </a:r>
            <a:r>
              <a:rPr lang="tr-TR" altLang="tr-TR" sz="2400" dirty="0" err="1">
                <a:latin typeface="Comic Sans MS" pitchFamily="66" charset="0"/>
              </a:rPr>
              <a:t>geçisini</a:t>
            </a:r>
            <a:r>
              <a:rPr lang="tr-TR" altLang="tr-TR" sz="2400" dirty="0">
                <a:latin typeface="Comic Sans MS" pitchFamily="66" charset="0"/>
              </a:rPr>
              <a:t> sağlar. </a:t>
            </a:r>
          </a:p>
          <a:p>
            <a:endParaRPr lang="tr-TR" altLang="tr-TR" sz="2400" dirty="0">
              <a:latin typeface="Comic Sans MS" pitchFamily="66" charset="0"/>
            </a:endParaRPr>
          </a:p>
          <a:p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Akalazya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kalazya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hiatus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hernisi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özafajit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özafagus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 kanseri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400" dirty="0">
                <a:latin typeface="Comic Sans MS" pitchFamily="66" charset="0"/>
              </a:rPr>
              <a:t>bu organın sık görülen hastalıklarındandır. 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3646488" cy="4530725"/>
          </a:xfrm>
        </p:spPr>
      </p:pic>
    </p:spTree>
    <p:extLst>
      <p:ext uri="{BB962C8B-B14F-4D97-AF65-F5344CB8AC3E}">
        <p14:creationId xmlns:p14="http://schemas.microsoft.com/office/powerpoint/2010/main" val="3549698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200" b="1" dirty="0">
                <a:solidFill>
                  <a:srgbClr val="002060"/>
                </a:solidFill>
              </a:rPr>
              <a:t>Belirtiler ve Bulgular </a:t>
            </a:r>
            <a:endParaRPr lang="tr-TR" altLang="tr-TR" sz="2200" dirty="0">
              <a:solidFill>
                <a:srgbClr val="002060"/>
              </a:solidFill>
            </a:endParaRPr>
          </a:p>
          <a:p>
            <a:endParaRPr lang="tr-TR" altLang="tr-TR" sz="2200" dirty="0"/>
          </a:p>
          <a:p>
            <a:r>
              <a:rPr lang="tr-TR" altLang="tr-TR" sz="2200" dirty="0">
                <a:latin typeface="Comic Sans MS" pitchFamily="66" charset="0"/>
              </a:rPr>
              <a:t>Bulantı, kusma ve bunlara bağlı olarak </a:t>
            </a:r>
            <a:r>
              <a:rPr lang="tr-TR" altLang="tr-TR" sz="2200" dirty="0" err="1">
                <a:latin typeface="Comic Sans MS" pitchFamily="66" charset="0"/>
              </a:rPr>
              <a:t>dehitratasyon</a:t>
            </a:r>
            <a:r>
              <a:rPr lang="tr-TR" altLang="tr-TR" sz="2200" dirty="0">
                <a:latin typeface="Comic Sans MS" pitchFamily="66" charset="0"/>
              </a:rPr>
              <a:t> görülür. </a:t>
            </a:r>
          </a:p>
          <a:p>
            <a:r>
              <a:rPr lang="tr-TR" altLang="tr-TR" sz="2200" dirty="0">
                <a:latin typeface="Comic Sans MS" pitchFamily="66" charset="0"/>
              </a:rPr>
              <a:t>Bazen </a:t>
            </a:r>
            <a:r>
              <a:rPr lang="tr-TR" altLang="tr-TR" sz="2200" dirty="0" err="1">
                <a:latin typeface="Comic Sans MS" pitchFamily="66" charset="0"/>
              </a:rPr>
              <a:t>hemorajilere</a:t>
            </a:r>
            <a:r>
              <a:rPr lang="tr-TR" altLang="tr-TR" sz="2200" dirty="0">
                <a:latin typeface="Comic Sans MS" pitchFamily="66" charset="0"/>
              </a:rPr>
              <a:t> (kanama) de neden olabilir. </a:t>
            </a:r>
          </a:p>
          <a:p>
            <a:r>
              <a:rPr lang="tr-TR" altLang="tr-TR" sz="2200" dirty="0">
                <a:latin typeface="Comic Sans MS" pitchFamily="66" charset="0"/>
              </a:rPr>
              <a:t>İştahsızlık</a:t>
            </a:r>
          </a:p>
          <a:p>
            <a:r>
              <a:rPr lang="tr-TR" altLang="tr-TR" sz="2200" dirty="0">
                <a:latin typeface="Comic Sans MS" pitchFamily="66" charset="0"/>
              </a:rPr>
              <a:t>Elle dokunulduğunda </a:t>
            </a:r>
            <a:r>
              <a:rPr lang="tr-TR" altLang="tr-TR" sz="2200" dirty="0" err="1">
                <a:latin typeface="Comic Sans MS" pitchFamily="66" charset="0"/>
              </a:rPr>
              <a:t>epigastriumda</a:t>
            </a:r>
            <a:r>
              <a:rPr lang="tr-TR" altLang="tr-TR" sz="2200" dirty="0">
                <a:latin typeface="Comic Sans MS" pitchFamily="66" charset="0"/>
              </a:rPr>
              <a:t> ağrı vardır.</a:t>
            </a:r>
          </a:p>
          <a:p>
            <a:endParaRPr lang="tr-TR" altLang="tr-TR" sz="2200" dirty="0">
              <a:latin typeface="Comic Sans MS" pitchFamily="66" charset="0"/>
            </a:endParaRPr>
          </a:p>
          <a:p>
            <a:endParaRPr lang="tr-TR" altLang="tr-TR" sz="2200" dirty="0">
              <a:latin typeface="Comic Sans MS" pitchFamily="66" charset="0"/>
            </a:endParaRPr>
          </a:p>
        </p:txBody>
      </p:sp>
      <p:pic>
        <p:nvPicPr>
          <p:cNvPr id="50180" name="Picture 4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44824"/>
            <a:ext cx="4157260" cy="4032448"/>
          </a:xfrm>
        </p:spPr>
      </p:pic>
    </p:spTree>
    <p:extLst>
      <p:ext uri="{BB962C8B-B14F-4D97-AF65-F5344CB8AC3E}">
        <p14:creationId xmlns:p14="http://schemas.microsoft.com/office/powerpoint/2010/main" val="405848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2060"/>
                </a:solidFill>
              </a:rPr>
              <a:t>Kronik Gastrit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tr-TR" altLang="tr-TR" dirty="0">
                <a:latin typeface="Comic Sans MS" pitchFamily="66" charset="0"/>
              </a:rPr>
              <a:t>Mukozanın, kronik yaygın </a:t>
            </a:r>
            <a:r>
              <a:rPr lang="tr-TR" altLang="tr-TR" dirty="0" err="1">
                <a:latin typeface="Comic Sans MS" pitchFamily="66" charset="0"/>
              </a:rPr>
              <a:t>inflamasyonudur</a:t>
            </a:r>
            <a:r>
              <a:rPr lang="tr-TR" altLang="tr-TR" dirty="0">
                <a:latin typeface="Comic Sans MS" pitchFamily="66" charset="0"/>
              </a:rPr>
              <a:t>. </a:t>
            </a:r>
            <a:r>
              <a:rPr lang="tr-TR" altLang="tr-TR" dirty="0" err="1">
                <a:latin typeface="Comic Sans MS" pitchFamily="66" charset="0"/>
              </a:rPr>
              <a:t>inflamasyon</a:t>
            </a:r>
            <a:r>
              <a:rPr lang="tr-TR" altLang="tr-TR" dirty="0">
                <a:latin typeface="Comic Sans MS" pitchFamily="66" charset="0"/>
              </a:rPr>
              <a:t> nedeni spesifik (</a:t>
            </a:r>
            <a:r>
              <a:rPr lang="tr-TR" altLang="tr-TR" dirty="0" err="1">
                <a:latin typeface="Comic Sans MS" pitchFamily="66" charset="0"/>
              </a:rPr>
              <a:t>Tbc</a:t>
            </a:r>
            <a:r>
              <a:rPr lang="tr-TR" altLang="tr-TR" dirty="0">
                <a:latin typeface="Comic Sans MS" pitchFamily="66" charset="0"/>
              </a:rPr>
              <a:t> veya </a:t>
            </a:r>
            <a:r>
              <a:rPr lang="tr-TR" altLang="tr-TR" dirty="0" err="1">
                <a:latin typeface="Comic Sans MS" pitchFamily="66" charset="0"/>
              </a:rPr>
              <a:t>sifiliz</a:t>
            </a:r>
            <a:r>
              <a:rPr lang="tr-TR" altLang="tr-TR" dirty="0">
                <a:latin typeface="Comic Sans MS" pitchFamily="66" charset="0"/>
              </a:rPr>
              <a:t> vb. gibi) ya da </a:t>
            </a:r>
            <a:r>
              <a:rPr lang="tr-TR" altLang="tr-TR" dirty="0" err="1">
                <a:latin typeface="Comic Sans MS" pitchFamily="66" charset="0"/>
              </a:rPr>
              <a:t>nonspesifik</a:t>
            </a:r>
            <a:r>
              <a:rPr lang="tr-TR" altLang="tr-TR" dirty="0">
                <a:latin typeface="Comic Sans MS" pitchFamily="66" charset="0"/>
              </a:rPr>
              <a:t> olabilir. </a:t>
            </a:r>
          </a:p>
          <a:p>
            <a:pPr marL="0" indent="0">
              <a:buNone/>
            </a:pPr>
            <a:endParaRPr lang="tr-TR" altLang="tr-TR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b="1" i="1" dirty="0">
                <a:solidFill>
                  <a:srgbClr val="002060"/>
                </a:solidFill>
                <a:latin typeface="Comic Sans MS" pitchFamily="66" charset="0"/>
              </a:rPr>
              <a:t>Belirti ve Bulgular</a:t>
            </a:r>
          </a:p>
          <a:p>
            <a:r>
              <a:rPr lang="tr-TR" altLang="tr-TR" sz="2400" dirty="0">
                <a:latin typeface="Comic Sans MS" pitchFamily="66" charset="0"/>
              </a:rPr>
              <a:t>Zaman zaman tekrarlayan ağrılar (Ağrılar yemekten sonra olur.), </a:t>
            </a:r>
          </a:p>
          <a:p>
            <a:r>
              <a:rPr lang="tr-TR" altLang="tr-TR" sz="2400" dirty="0">
                <a:latin typeface="Comic Sans MS" pitchFamily="66" charset="0"/>
              </a:rPr>
              <a:t>Bulantı, </a:t>
            </a:r>
          </a:p>
          <a:p>
            <a:r>
              <a:rPr lang="tr-TR" altLang="tr-TR" sz="2400" dirty="0" err="1">
                <a:latin typeface="Comic Sans MS" pitchFamily="66" charset="0"/>
              </a:rPr>
              <a:t>Hematemez</a:t>
            </a:r>
            <a:r>
              <a:rPr lang="tr-TR" altLang="tr-TR" sz="2400" dirty="0">
                <a:latin typeface="Comic Sans MS" pitchFamily="66" charset="0"/>
              </a:rPr>
              <a:t> (kusmuğun kanlı olması), </a:t>
            </a:r>
          </a:p>
          <a:p>
            <a:r>
              <a:rPr lang="tr-TR" altLang="tr-TR" sz="2400" dirty="0">
                <a:latin typeface="Comic Sans MS" pitchFamily="66" charset="0"/>
              </a:rPr>
              <a:t>Gaitada gizli kan görülür. </a:t>
            </a:r>
          </a:p>
          <a:p>
            <a:endParaRPr lang="tr-TR" alt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2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2060"/>
                </a:solidFill>
              </a:rPr>
              <a:t>Mide Ülseri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tr-TR" altLang="tr-TR" sz="2200" dirty="0">
                <a:latin typeface="Comic Sans MS" pitchFamily="66" charset="0"/>
              </a:rPr>
              <a:t>Mide mukozasının bir çok faktör tarafından önce yüzeysel bütünlüğünün bozulması ve </a:t>
            </a:r>
            <a:r>
              <a:rPr lang="tr-TR" altLang="tr-TR" sz="2200" dirty="0" err="1">
                <a:latin typeface="Comic Sans MS" pitchFamily="66" charset="0"/>
              </a:rPr>
              <a:t>ülserasyonlar</a:t>
            </a:r>
            <a:r>
              <a:rPr lang="tr-TR" altLang="tr-TR" sz="2200" dirty="0">
                <a:latin typeface="Comic Sans MS" pitchFamily="66" charset="0"/>
              </a:rPr>
              <a:t> (açık yaralar) oluşması; daha sonra yakın dokuların da etkilenmesidir. </a:t>
            </a:r>
          </a:p>
          <a:p>
            <a:pPr marL="0" indent="0">
              <a:buNone/>
            </a:pPr>
            <a:endParaRPr lang="tr-TR" altLang="tr-TR" sz="2200" dirty="0">
              <a:latin typeface="Comic Sans MS" pitchFamily="66" charset="0"/>
            </a:endParaRPr>
          </a:p>
          <a:p>
            <a:r>
              <a:rPr lang="tr-TR" altLang="tr-TR" sz="2200" dirty="0" err="1">
                <a:latin typeface="Comic Sans MS" pitchFamily="66" charset="0"/>
              </a:rPr>
              <a:t>Defektin</a:t>
            </a:r>
            <a:r>
              <a:rPr lang="tr-TR" altLang="tr-TR" sz="2200" dirty="0">
                <a:latin typeface="Comic Sans MS" pitchFamily="66" charset="0"/>
              </a:rPr>
              <a:t>, mukozayı aşarak </a:t>
            </a:r>
            <a:r>
              <a:rPr lang="tr-TR" altLang="tr-TR" sz="2200" dirty="0" err="1">
                <a:latin typeface="Comic Sans MS" pitchFamily="66" charset="0"/>
              </a:rPr>
              <a:t>submukoza</a:t>
            </a:r>
            <a:r>
              <a:rPr lang="tr-TR" altLang="tr-TR" sz="2200" dirty="0">
                <a:latin typeface="Comic Sans MS" pitchFamily="66" charset="0"/>
              </a:rPr>
              <a:t> ve </a:t>
            </a:r>
            <a:r>
              <a:rPr lang="tr-TR" altLang="tr-TR" sz="2200" dirty="0" err="1">
                <a:latin typeface="Comic Sans MS" pitchFamily="66" charset="0"/>
              </a:rPr>
              <a:t>muskularis</a:t>
            </a:r>
            <a:r>
              <a:rPr lang="tr-TR" altLang="tr-TR" sz="2200" dirty="0">
                <a:latin typeface="Comic Sans MS" pitchFamily="66" charset="0"/>
              </a:rPr>
              <a:t> </a:t>
            </a:r>
            <a:r>
              <a:rPr lang="tr-TR" altLang="tr-TR" sz="2200" dirty="0" err="1">
                <a:latin typeface="Comic Sans MS" pitchFamily="66" charset="0"/>
              </a:rPr>
              <a:t>propia</a:t>
            </a:r>
            <a:r>
              <a:rPr lang="tr-TR" altLang="tr-TR" sz="2200" dirty="0">
                <a:latin typeface="Comic Sans MS" pitchFamily="66" charset="0"/>
              </a:rPr>
              <a:t> tabakasını da içerecek şekilde ilerlemesiyle </a:t>
            </a:r>
            <a:r>
              <a:rPr lang="tr-TR" altLang="tr-TR" sz="2200" dirty="0" err="1">
                <a:latin typeface="Comic Sans MS" pitchFamily="66" charset="0"/>
              </a:rPr>
              <a:t>peptik</a:t>
            </a:r>
            <a:r>
              <a:rPr lang="tr-TR" altLang="tr-TR" sz="2200" dirty="0">
                <a:latin typeface="Comic Sans MS" pitchFamily="66" charset="0"/>
              </a:rPr>
              <a:t> ülser oluşur. </a:t>
            </a:r>
          </a:p>
        </p:txBody>
      </p:sp>
      <p:pic>
        <p:nvPicPr>
          <p:cNvPr id="52228" name="Picture 5" descr="gggd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8575" y="1557338"/>
            <a:ext cx="3422650" cy="3455987"/>
          </a:xfrm>
        </p:spPr>
      </p:pic>
    </p:spTree>
    <p:extLst>
      <p:ext uri="{BB962C8B-B14F-4D97-AF65-F5344CB8AC3E}">
        <p14:creationId xmlns:p14="http://schemas.microsoft.com/office/powerpoint/2010/main" val="254109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100" b="1" i="1" dirty="0">
                <a:solidFill>
                  <a:srgbClr val="002060"/>
                </a:solidFill>
              </a:rPr>
              <a:t>Ülserin Nedeni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4038600" cy="532373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1900" dirty="0"/>
          </a:p>
          <a:p>
            <a:pPr>
              <a:lnSpc>
                <a:spcPct val="90000"/>
              </a:lnSpc>
            </a:pPr>
            <a:r>
              <a:rPr lang="tr-TR" altLang="tr-TR" sz="2200" dirty="0">
                <a:latin typeface="Comic Sans MS" pitchFamily="66" charset="0"/>
              </a:rPr>
              <a:t>Mukozanın </a:t>
            </a:r>
            <a:r>
              <a:rPr lang="tr-TR" altLang="tr-TR" sz="2200" dirty="0" err="1">
                <a:latin typeface="Comic Sans MS" pitchFamily="66" charset="0"/>
              </a:rPr>
              <a:t>bütünlügünün</a:t>
            </a:r>
            <a:r>
              <a:rPr lang="tr-TR" altLang="tr-TR" sz="2200" dirty="0">
                <a:latin typeface="Comic Sans MS" pitchFamily="66" charset="0"/>
              </a:rPr>
              <a:t> agresif-koruyucu-onarıcı faktörler arasındaki dengenin değişmesi ve bozulmasıdır. </a:t>
            </a:r>
          </a:p>
          <a:p>
            <a:pPr>
              <a:lnSpc>
                <a:spcPct val="90000"/>
              </a:lnSpc>
            </a:pPr>
            <a:r>
              <a:rPr lang="tr-TR" altLang="tr-TR" sz="2200" dirty="0">
                <a:latin typeface="Comic Sans MS" pitchFamily="66" charset="0"/>
              </a:rPr>
              <a:t>Çeşitli genetik, çevresel ve </a:t>
            </a:r>
            <a:r>
              <a:rPr lang="tr-TR" altLang="tr-TR" sz="2200" dirty="0" err="1">
                <a:latin typeface="Comic Sans MS" pitchFamily="66" charset="0"/>
              </a:rPr>
              <a:t>infeksiyöz</a:t>
            </a:r>
            <a:r>
              <a:rPr lang="tr-TR" altLang="tr-TR" sz="2200" dirty="0">
                <a:latin typeface="Comic Sans MS" pitchFamily="66" charset="0"/>
              </a:rPr>
              <a:t> ajanlar, mukozanın koruyucu-onarıcı mekanizmalarını bozmakta ve ülser oluşturmaktadır.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22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200" dirty="0">
                <a:latin typeface="Comic Sans MS" pitchFamily="66" charset="0"/>
              </a:rPr>
              <a:t>NSAİİ (</a:t>
            </a:r>
            <a:r>
              <a:rPr lang="tr-TR" altLang="tr-TR" sz="2200" dirty="0" err="1">
                <a:latin typeface="Comic Sans MS" pitchFamily="66" charset="0"/>
              </a:rPr>
              <a:t>non-steroit</a:t>
            </a:r>
            <a:r>
              <a:rPr lang="tr-TR" altLang="tr-TR" sz="2200" dirty="0">
                <a:latin typeface="Comic Sans MS" pitchFamily="66" charset="0"/>
              </a:rPr>
              <a:t> </a:t>
            </a:r>
            <a:r>
              <a:rPr lang="tr-TR" altLang="tr-TR" sz="2200" dirty="0" err="1">
                <a:latin typeface="Comic Sans MS" pitchFamily="66" charset="0"/>
              </a:rPr>
              <a:t>antiinflamatuar</a:t>
            </a:r>
            <a:r>
              <a:rPr lang="tr-TR" altLang="tr-TR" sz="2200" dirty="0">
                <a:latin typeface="Comic Sans MS" pitchFamily="66" charset="0"/>
              </a:rPr>
              <a:t> ilaçlar), diyet, alkol ve </a:t>
            </a:r>
            <a:r>
              <a:rPr lang="tr-TR" altLang="tr-TR" sz="2200" dirty="0" err="1">
                <a:latin typeface="Comic Sans MS" pitchFamily="66" charset="0"/>
              </a:rPr>
              <a:t>kortikosteroitler</a:t>
            </a:r>
            <a:r>
              <a:rPr lang="tr-TR" altLang="tr-TR" sz="2200" dirty="0">
                <a:latin typeface="Comic Sans MS" pitchFamily="66" charset="0"/>
              </a:rPr>
              <a:t> de etkili diğer faktörlerdir. </a:t>
            </a:r>
          </a:p>
        </p:txBody>
      </p:sp>
      <p:pic>
        <p:nvPicPr>
          <p:cNvPr id="53252" name="Picture 6" descr="üüü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3663" y="1916113"/>
            <a:ext cx="3059112" cy="3241675"/>
          </a:xfrm>
        </p:spPr>
      </p:pic>
    </p:spTree>
    <p:extLst>
      <p:ext uri="{BB962C8B-B14F-4D97-AF65-F5344CB8AC3E}">
        <p14:creationId xmlns:p14="http://schemas.microsoft.com/office/powerpoint/2010/main" val="48200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916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002060"/>
                </a:solidFill>
              </a:rPr>
              <a:t>Belirtiler ve Bulgular </a:t>
            </a:r>
            <a:endParaRPr lang="tr-TR" altLang="tr-TR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Dispeptik</a:t>
            </a:r>
            <a:r>
              <a:rPr lang="tr-TR" altLang="tr-TR" sz="2400" dirty="0">
                <a:latin typeface="Comic Sans MS" pitchFamily="66" charset="0"/>
              </a:rPr>
              <a:t> yakınmalar, (</a:t>
            </a:r>
            <a:r>
              <a:rPr lang="tr-TR" altLang="tr-TR" sz="2400" dirty="0" err="1">
                <a:latin typeface="Comic Sans MS" pitchFamily="66" charset="0"/>
              </a:rPr>
              <a:t>iştasızlık</a:t>
            </a:r>
            <a:r>
              <a:rPr lang="tr-TR" altLang="tr-TR" sz="2400" dirty="0">
                <a:latin typeface="Comic Sans MS" pitchFamily="66" charset="0"/>
              </a:rPr>
              <a:t>, bulantı, kusma, yanma, şişkinlik, geğirme)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Kanama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Epigastrik</a:t>
            </a:r>
            <a:r>
              <a:rPr lang="tr-TR" altLang="tr-TR" sz="2400" dirty="0">
                <a:latin typeface="Comic Sans MS" pitchFamily="66" charset="0"/>
              </a:rPr>
              <a:t> ağrı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Komplike durumlarda gaitada gizli kan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Hematemez</a:t>
            </a:r>
            <a:r>
              <a:rPr lang="tr-TR" altLang="tr-TR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Perforasyon</a:t>
            </a:r>
            <a:r>
              <a:rPr lang="tr-TR" altLang="tr-TR" sz="2400" dirty="0">
                <a:latin typeface="Comic Sans MS" pitchFamily="66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Mide ülserinde ağrı, yemekten sonraki ilk 2 saat içinde olur</a:t>
            </a:r>
          </a:p>
          <a:p>
            <a:pPr>
              <a:lnSpc>
                <a:spcPct val="80000"/>
              </a:lnSpc>
            </a:pPr>
            <a:endParaRPr lang="tr-TR" altLang="tr-TR" sz="2100" dirty="0">
              <a:latin typeface="Comic Sans MS" pitchFamily="66" charset="0"/>
            </a:endParaRP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4865"/>
            <a:ext cx="4499224" cy="2808312"/>
          </a:xfrm>
        </p:spPr>
      </p:pic>
    </p:spTree>
    <p:extLst>
      <p:ext uri="{BB962C8B-B14F-4D97-AF65-F5344CB8AC3E}">
        <p14:creationId xmlns:p14="http://schemas.microsoft.com/office/powerpoint/2010/main" val="2907037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2060"/>
                </a:solidFill>
              </a:rPr>
              <a:t>Mide Tümörleri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Gastrik</a:t>
            </a:r>
            <a:r>
              <a:rPr lang="tr-TR" altLang="tr-TR" sz="2400" dirty="0">
                <a:latin typeface="Comic Sans MS" pitchFamily="66" charset="0"/>
              </a:rPr>
              <a:t> bölgede anormal şekilde gelişen </a:t>
            </a:r>
            <a:r>
              <a:rPr lang="tr-TR" altLang="tr-TR" sz="2400" dirty="0" err="1">
                <a:latin typeface="Comic Sans MS" pitchFamily="66" charset="0"/>
              </a:rPr>
              <a:t>malign</a:t>
            </a:r>
            <a:r>
              <a:rPr lang="tr-TR" altLang="tr-TR" sz="2400" dirty="0">
                <a:latin typeface="Comic Sans MS" pitchFamily="66" charset="0"/>
              </a:rPr>
              <a:t> ya da </a:t>
            </a:r>
            <a:r>
              <a:rPr lang="tr-TR" altLang="tr-TR" sz="2400" dirty="0" err="1">
                <a:latin typeface="Comic Sans MS" pitchFamily="66" charset="0"/>
              </a:rPr>
              <a:t>beningn</a:t>
            </a:r>
            <a:r>
              <a:rPr lang="tr-TR" altLang="tr-TR" sz="2400" dirty="0">
                <a:latin typeface="Comic Sans MS" pitchFamily="66" charset="0"/>
              </a:rPr>
              <a:t> hücrelerdir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Gizli ilerleyen, geç belirti veren türlerdir.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Mide kanserleri, tüm dünyada başta gelen ölüm nedenlerindendir.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Erkeklerde kadınlara oranla daha fazla( 1/2 oranında ) görülür. </a:t>
            </a:r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9137"/>
            <a:ext cx="3931096" cy="3816127"/>
          </a:xfrm>
        </p:spPr>
      </p:pic>
    </p:spTree>
    <p:extLst>
      <p:ext uri="{BB962C8B-B14F-4D97-AF65-F5344CB8AC3E}">
        <p14:creationId xmlns:p14="http://schemas.microsoft.com/office/powerpoint/2010/main" val="3806777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300" b="1" dirty="0">
                <a:solidFill>
                  <a:srgbClr val="002060"/>
                </a:solidFill>
              </a:rPr>
              <a:t>Belirtiler ve Bulgular </a:t>
            </a:r>
            <a:endParaRPr lang="tr-TR" altLang="tr-TR" sz="23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300" dirty="0"/>
              <a:t>Başlangıçta belirti vermeyebilir; belirtiler geç dönemde ortaya çıkar. Başlıca belirtileri; 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İştahsızlık ve buna bağlı gelişen kilo kaybı, (En sık görülen belirtidir.) 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Halsizlik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Yorgunluk, 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Hazımsızlık 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Bulantı - kusma 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Kanama </a:t>
            </a:r>
          </a:p>
          <a:p>
            <a:pPr>
              <a:lnSpc>
                <a:spcPct val="80000"/>
              </a:lnSpc>
            </a:pPr>
            <a:r>
              <a:rPr lang="tr-TR" altLang="tr-TR" sz="2300" dirty="0" err="1"/>
              <a:t>Disfaji</a:t>
            </a:r>
            <a:endParaRPr lang="tr-TR" altLang="tr-TR" sz="2300" dirty="0"/>
          </a:p>
          <a:p>
            <a:pPr>
              <a:lnSpc>
                <a:spcPct val="80000"/>
              </a:lnSpc>
            </a:pPr>
            <a:r>
              <a:rPr lang="tr-TR" altLang="tr-TR" sz="2300" dirty="0" err="1"/>
              <a:t>Lenfoadenopati</a:t>
            </a:r>
            <a:r>
              <a:rPr lang="tr-TR" altLang="tr-TR" sz="2300" dirty="0"/>
              <a:t> (</a:t>
            </a:r>
            <a:r>
              <a:rPr lang="tr-TR" altLang="tr-TR" sz="2300" dirty="0" err="1"/>
              <a:t>supraklavikular</a:t>
            </a:r>
            <a:r>
              <a:rPr lang="tr-TR" altLang="tr-TR" sz="2300" dirty="0"/>
              <a:t> lenf bezlerinde büyüme) 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Ağrı, </a:t>
            </a:r>
          </a:p>
          <a:p>
            <a:pPr>
              <a:lnSpc>
                <a:spcPct val="80000"/>
              </a:lnSpc>
            </a:pPr>
            <a:r>
              <a:rPr lang="tr-TR" altLang="tr-TR" sz="2300" dirty="0"/>
              <a:t>Batında kitle (karın muayenesinde kitle, elle </a:t>
            </a:r>
            <a:r>
              <a:rPr lang="tr-TR" altLang="tr-TR" sz="2300" dirty="0" err="1"/>
              <a:t>palpe</a:t>
            </a:r>
            <a:r>
              <a:rPr lang="tr-TR" altLang="tr-TR" sz="2300" dirty="0"/>
              <a:t> edilebilir)</a:t>
            </a:r>
          </a:p>
          <a:p>
            <a:pPr>
              <a:lnSpc>
                <a:spcPct val="80000"/>
              </a:lnSpc>
            </a:pPr>
            <a:endParaRPr lang="tr-TR" altLang="tr-TR" sz="1900" dirty="0"/>
          </a:p>
        </p:txBody>
      </p:sp>
      <p:pic>
        <p:nvPicPr>
          <p:cNvPr id="56324" name="Picture 6" descr="midejm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05038"/>
            <a:ext cx="3414713" cy="2871787"/>
          </a:xfrm>
        </p:spPr>
      </p:pic>
    </p:spTree>
    <p:extLst>
      <p:ext uri="{BB962C8B-B14F-4D97-AF65-F5344CB8AC3E}">
        <p14:creationId xmlns:p14="http://schemas.microsoft.com/office/powerpoint/2010/main" val="168003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002060"/>
                </a:solidFill>
              </a:rPr>
              <a:t>Tedavi </a:t>
            </a:r>
            <a:endParaRPr lang="tr-TR" altLang="tr-TR" sz="2600" dirty="0">
              <a:solidFill>
                <a:srgbClr val="002060"/>
              </a:solidFill>
            </a:endParaRPr>
          </a:p>
          <a:p>
            <a:r>
              <a:rPr lang="tr-TR" altLang="tr-TR" sz="2600" dirty="0" err="1">
                <a:latin typeface="Comic Sans MS" pitchFamily="66" charset="0"/>
              </a:rPr>
              <a:t>Mortalite</a:t>
            </a:r>
            <a:r>
              <a:rPr lang="tr-TR" altLang="tr-TR" sz="2600" dirty="0">
                <a:latin typeface="Comic Sans MS" pitchFamily="66" charset="0"/>
              </a:rPr>
              <a:t> oranı çok yüksektir. </a:t>
            </a:r>
          </a:p>
          <a:p>
            <a:r>
              <a:rPr lang="tr-TR" altLang="tr-TR" sz="2600" dirty="0">
                <a:latin typeface="Comic Sans MS" pitchFamily="66" charset="0"/>
              </a:rPr>
              <a:t>Kanserin türüne ve yerine göre total veya </a:t>
            </a:r>
            <a:r>
              <a:rPr lang="tr-TR" altLang="tr-TR" sz="2600" dirty="0" err="1">
                <a:latin typeface="Comic Sans MS" pitchFamily="66" charset="0"/>
              </a:rPr>
              <a:t>suptotal</a:t>
            </a:r>
            <a:r>
              <a:rPr lang="tr-TR" altLang="tr-TR" sz="2600" dirty="0">
                <a:latin typeface="Comic Sans MS" pitchFamily="66" charset="0"/>
              </a:rPr>
              <a:t> </a:t>
            </a:r>
            <a:r>
              <a:rPr lang="tr-TR" altLang="tr-TR" sz="2600" dirty="0" err="1">
                <a:latin typeface="Comic Sans MS" pitchFamily="66" charset="0"/>
              </a:rPr>
              <a:t>gastrektomi</a:t>
            </a:r>
            <a:r>
              <a:rPr lang="tr-TR" altLang="tr-TR" sz="2600" dirty="0">
                <a:latin typeface="Comic Sans MS" pitchFamily="66" charset="0"/>
              </a:rPr>
              <a:t> ve lenfatik </a:t>
            </a:r>
            <a:r>
              <a:rPr lang="tr-TR" altLang="tr-TR" sz="2600" dirty="0" err="1">
                <a:latin typeface="Comic Sans MS" pitchFamily="66" charset="0"/>
              </a:rPr>
              <a:t>diseksiyon</a:t>
            </a:r>
            <a:r>
              <a:rPr lang="tr-TR" altLang="tr-TR" sz="2600" dirty="0">
                <a:latin typeface="Comic Sans MS" pitchFamily="66" charset="0"/>
              </a:rPr>
              <a:t> yapılır. </a:t>
            </a:r>
          </a:p>
          <a:p>
            <a:r>
              <a:rPr lang="tr-TR" altLang="tr-TR" sz="2600" dirty="0">
                <a:latin typeface="Comic Sans MS" pitchFamily="66" charset="0"/>
              </a:rPr>
              <a:t>Ayrıca kemoterapiye başvurulabilir. </a:t>
            </a: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076302"/>
            <a:ext cx="4248596" cy="4049861"/>
          </a:xfrm>
        </p:spPr>
      </p:pic>
    </p:spTree>
    <p:extLst>
      <p:ext uri="{BB962C8B-B14F-4D97-AF65-F5344CB8AC3E}">
        <p14:creationId xmlns:p14="http://schemas.microsoft.com/office/powerpoint/2010/main" val="428132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70C0"/>
                </a:solidFill>
              </a:rPr>
              <a:t>İNCE VE KALIN BAĞIRSAK HASTALIKLARI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8430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0070C0"/>
                </a:solidFill>
              </a:rPr>
              <a:t>Duedonum</a:t>
            </a:r>
            <a:r>
              <a:rPr lang="tr-TR" altLang="tr-TR" b="1" dirty="0">
                <a:solidFill>
                  <a:srgbClr val="0070C0"/>
                </a:solidFill>
              </a:rPr>
              <a:t> Hastalıkları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tr-TR" altLang="tr-TR" sz="26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600">
                <a:latin typeface="Comic Sans MS" pitchFamily="66" charset="0"/>
              </a:rPr>
              <a:t>Sıklıkla görülen duedonum hastalıkları; </a:t>
            </a:r>
            <a:r>
              <a:rPr lang="tr-TR" altLang="tr-TR" sz="2600" b="1" i="1">
                <a:latin typeface="Comic Sans MS" pitchFamily="66" charset="0"/>
              </a:rPr>
              <a:t>duedonum ülserleri, duedonum obstrüksiyonları, (tıkanmalar) duedonum divertikülleri, duedonum kanserleridir.</a:t>
            </a:r>
            <a:r>
              <a:rPr lang="tr-TR" altLang="tr-TR" sz="2600">
                <a:latin typeface="Comic Sans MS" pitchFamily="66" charset="0"/>
              </a:rPr>
              <a:t> </a:t>
            </a: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33600"/>
            <a:ext cx="4254500" cy="2368550"/>
          </a:xfrm>
        </p:spPr>
      </p:pic>
    </p:spTree>
    <p:extLst>
      <p:ext uri="{BB962C8B-B14F-4D97-AF65-F5344CB8AC3E}">
        <p14:creationId xmlns:p14="http://schemas.microsoft.com/office/powerpoint/2010/main" val="414276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</a:rPr>
              <a:t>Akalazya</a:t>
            </a:r>
            <a:r>
              <a:rPr lang="tr-TR" altLang="tr-TR" b="1" dirty="0">
                <a:solidFill>
                  <a:srgbClr val="FF0000"/>
                </a:solidFill>
              </a:rPr>
              <a:t> (</a:t>
            </a:r>
            <a:r>
              <a:rPr lang="tr-TR" altLang="tr-TR" b="1" dirty="0" err="1">
                <a:solidFill>
                  <a:srgbClr val="FF0000"/>
                </a:solidFill>
              </a:rPr>
              <a:t>Kardiospazm</a:t>
            </a:r>
            <a:r>
              <a:rPr lang="tr-TR" altLang="tr-TR" b="1" dirty="0">
                <a:solidFill>
                  <a:srgbClr val="FF0000"/>
                </a:solidFill>
              </a:rPr>
              <a:t>)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200" dirty="0" err="1">
                <a:latin typeface="Comic Sans MS" pitchFamily="66" charset="0"/>
              </a:rPr>
              <a:t>Özefagusun</a:t>
            </a:r>
            <a:r>
              <a:rPr lang="tr-TR" altLang="tr-TR" sz="2200" dirty="0">
                <a:latin typeface="Comic Sans MS" pitchFamily="66" charset="0"/>
              </a:rPr>
              <a:t> alt ucunda darlık oluşması sonucu ortaya çıkan bir hastalıktır. </a:t>
            </a:r>
          </a:p>
          <a:p>
            <a:r>
              <a:rPr lang="tr-TR" altLang="tr-TR" sz="2200" dirty="0">
                <a:latin typeface="Comic Sans MS" pitchFamily="66" charset="0"/>
              </a:rPr>
              <a:t>Oluşan darlık nedeniyle gıdalar mideye geçemez ya da geçişi çok ağrılı ve zor olur.</a:t>
            </a:r>
          </a:p>
          <a:p>
            <a:pPr>
              <a:buFont typeface="Wingdings" pitchFamily="2" charset="2"/>
              <a:buNone/>
            </a:pPr>
            <a:r>
              <a:rPr lang="tr-TR" altLang="tr-TR" sz="2200" b="1" i="1" dirty="0">
                <a:solidFill>
                  <a:srgbClr val="FF0000"/>
                </a:solidFill>
                <a:latin typeface="Comic Sans MS" pitchFamily="66" charset="0"/>
              </a:rPr>
              <a:t>Nedenleri </a:t>
            </a:r>
            <a:r>
              <a:rPr lang="tr-TR" altLang="tr-TR" sz="2200" b="1" i="1" dirty="0">
                <a:latin typeface="Comic Sans MS" pitchFamily="66" charset="0"/>
              </a:rPr>
              <a:t>;</a:t>
            </a:r>
            <a:r>
              <a:rPr lang="tr-TR" altLang="tr-TR" sz="2200" dirty="0">
                <a:latin typeface="Comic Sans MS" pitchFamily="66" charset="0"/>
              </a:rPr>
              <a:t> </a:t>
            </a:r>
          </a:p>
          <a:p>
            <a:r>
              <a:rPr lang="tr-TR" altLang="tr-TR" sz="2200" dirty="0">
                <a:latin typeface="Comic Sans MS" pitchFamily="66" charset="0"/>
              </a:rPr>
              <a:t>psikolojik faktörler</a:t>
            </a:r>
          </a:p>
          <a:p>
            <a:r>
              <a:rPr lang="tr-TR" altLang="tr-TR" sz="2200" dirty="0">
                <a:latin typeface="Comic Sans MS" pitchFamily="66" charset="0"/>
              </a:rPr>
              <a:t>Stres</a:t>
            </a:r>
          </a:p>
          <a:p>
            <a:r>
              <a:rPr lang="tr-TR" altLang="tr-TR" sz="2200" dirty="0">
                <a:latin typeface="Comic Sans MS" pitchFamily="66" charset="0"/>
              </a:rPr>
              <a:t>travma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73238"/>
            <a:ext cx="4038600" cy="3230562"/>
          </a:xfrm>
        </p:spPr>
      </p:pic>
    </p:spTree>
    <p:extLst>
      <p:ext uri="{BB962C8B-B14F-4D97-AF65-F5344CB8AC3E}">
        <p14:creationId xmlns:p14="http://schemas.microsoft.com/office/powerpoint/2010/main" val="97016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0070C0"/>
                </a:solidFill>
              </a:rPr>
              <a:t>Duedonum</a:t>
            </a:r>
            <a:r>
              <a:rPr lang="tr-TR" altLang="tr-TR" b="1" dirty="0">
                <a:solidFill>
                  <a:srgbClr val="0070C0"/>
                </a:solidFill>
              </a:rPr>
              <a:t> Ülserleri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>
                <a:latin typeface="Comic Sans MS" pitchFamily="66" charset="0"/>
              </a:rPr>
              <a:t>Genellikle, pilordan 3 cm uzaklıkta bulunan bölümde yer alır</a:t>
            </a: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9" y="2492896"/>
            <a:ext cx="6886536" cy="4293190"/>
          </a:xfrm>
        </p:spPr>
      </p:pic>
    </p:spTree>
    <p:extLst>
      <p:ext uri="{BB962C8B-B14F-4D97-AF65-F5344CB8AC3E}">
        <p14:creationId xmlns:p14="http://schemas.microsoft.com/office/powerpoint/2010/main" val="3801307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0070C0"/>
                </a:solidFill>
              </a:rPr>
              <a:t>Belirtiler ve Bulgular </a:t>
            </a:r>
            <a:endParaRPr lang="tr-TR" altLang="tr-TR" sz="2600" dirty="0">
              <a:solidFill>
                <a:srgbClr val="0070C0"/>
              </a:solidFill>
            </a:endParaRPr>
          </a:p>
          <a:p>
            <a:r>
              <a:rPr lang="tr-TR" altLang="tr-TR" sz="2000" dirty="0" err="1">
                <a:latin typeface="Comic Sans MS" pitchFamily="66" charset="0"/>
              </a:rPr>
              <a:t>Epigastrik</a:t>
            </a:r>
            <a:r>
              <a:rPr lang="tr-TR" altLang="tr-TR" sz="2000" dirty="0">
                <a:latin typeface="Comic Sans MS" pitchFamily="66" charset="0"/>
              </a:rPr>
              <a:t> bölgede ağrı (Açlık halinde ağrılar vardır. </a:t>
            </a:r>
          </a:p>
          <a:p>
            <a:r>
              <a:rPr lang="tr-TR" altLang="tr-TR" sz="2000" dirty="0">
                <a:latin typeface="Comic Sans MS" pitchFamily="66" charset="0"/>
              </a:rPr>
              <a:t>Açlık, ağrının artmasına da yol açar. Ağrılar, bel ve sırta kadar yayılabilir.) </a:t>
            </a:r>
          </a:p>
          <a:p>
            <a:r>
              <a:rPr lang="tr-TR" altLang="tr-TR" sz="2000" dirty="0">
                <a:latin typeface="Comic Sans MS" pitchFamily="66" charset="0"/>
              </a:rPr>
              <a:t>Ağrı yemekle ve antiasitlerle hafifler. </a:t>
            </a:r>
          </a:p>
          <a:p>
            <a:r>
              <a:rPr lang="tr-TR" altLang="tr-TR" sz="2000" b="1" i="1" dirty="0">
                <a:latin typeface="Comic Sans MS" pitchFamily="66" charset="0"/>
              </a:rPr>
              <a:t>Ağrıların uzun süre olmaması ve gece ağrılarının olması, </a:t>
            </a:r>
            <a:r>
              <a:rPr lang="tr-TR" altLang="tr-TR" sz="2000" b="1" i="1" dirty="0" err="1">
                <a:latin typeface="Comic Sans MS" pitchFamily="66" charset="0"/>
              </a:rPr>
              <a:t>duedonum</a:t>
            </a:r>
            <a:r>
              <a:rPr lang="tr-TR" altLang="tr-TR" sz="2000" b="1" i="1" dirty="0">
                <a:latin typeface="Comic Sans MS" pitchFamily="66" charset="0"/>
              </a:rPr>
              <a:t> ülserinin tipik belirtisidir.</a:t>
            </a:r>
            <a:r>
              <a:rPr lang="tr-TR" altLang="tr-TR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1444" name="Picture 6" descr="dsds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714853"/>
            <a:ext cx="4331807" cy="4162420"/>
          </a:xfrm>
        </p:spPr>
      </p:pic>
    </p:spTree>
    <p:extLst>
      <p:ext uri="{BB962C8B-B14F-4D97-AF65-F5344CB8AC3E}">
        <p14:creationId xmlns:p14="http://schemas.microsoft.com/office/powerpoint/2010/main" val="25894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70C0"/>
                </a:solidFill>
              </a:rPr>
              <a:t>İnce Bağırsak </a:t>
            </a:r>
            <a:r>
              <a:rPr lang="tr-TR" altLang="tr-TR" b="1" dirty="0" err="1">
                <a:solidFill>
                  <a:srgbClr val="0070C0"/>
                </a:solidFill>
              </a:rPr>
              <a:t>Divertikülü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İnce bağırsak mukozasının herhangi bir yerinden kas dokusunu geçerek serozaya doğru cep şeklinde girintiler oluşturmasıdır. 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Bu cepsi oluşumların içi dolar, bazen çok yavaş boşalır, bazen hiç boşalmaz ve burada enfeksiyon gelişir. 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Divertiküllerin enfeksiyonuna divertikülit denir </a:t>
            </a: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5456" y="1916832"/>
            <a:ext cx="4354218" cy="3168352"/>
          </a:xfrm>
        </p:spPr>
      </p:pic>
    </p:spTree>
    <p:extLst>
      <p:ext uri="{BB962C8B-B14F-4D97-AF65-F5344CB8AC3E}">
        <p14:creationId xmlns:p14="http://schemas.microsoft.com/office/powerpoint/2010/main" val="3048555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b="1" dirty="0">
                <a:solidFill>
                  <a:srgbClr val="0070C0"/>
                </a:solidFill>
              </a:rPr>
              <a:t>Belirtiler ve Bulgular </a:t>
            </a:r>
            <a:endParaRPr lang="tr-TR" altLang="tr-TR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tr-TR" altLang="tr-TR" dirty="0" err="1">
                <a:latin typeface="Comic Sans MS" pitchFamily="66" charset="0"/>
              </a:rPr>
              <a:t>Divertiküller</a:t>
            </a:r>
            <a:r>
              <a:rPr lang="tr-TR" altLang="tr-TR" dirty="0">
                <a:latin typeface="Comic Sans MS" pitchFamily="66" charset="0"/>
              </a:rPr>
              <a:t> enfeksiyon gelişmesine neden olurlar. Bu durumda; </a:t>
            </a:r>
          </a:p>
          <a:p>
            <a:r>
              <a:rPr lang="tr-TR" altLang="tr-TR" dirty="0">
                <a:latin typeface="Comic Sans MS" pitchFamily="66" charset="0"/>
              </a:rPr>
              <a:t>İshal, </a:t>
            </a:r>
          </a:p>
          <a:p>
            <a:r>
              <a:rPr lang="tr-TR" altLang="tr-TR" dirty="0">
                <a:latin typeface="Comic Sans MS" pitchFamily="66" charset="0"/>
              </a:rPr>
              <a:t>Kramp şeklinde karın ağrısı, </a:t>
            </a:r>
          </a:p>
          <a:p>
            <a:r>
              <a:rPr lang="tr-TR" altLang="tr-TR" dirty="0">
                <a:latin typeface="Comic Sans MS" pitchFamily="66" charset="0"/>
              </a:rPr>
              <a:t>Kilo kaybı olur </a:t>
            </a:r>
          </a:p>
          <a:p>
            <a:endParaRPr lang="tr-TR" alt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40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70C0"/>
                </a:solidFill>
              </a:rPr>
              <a:t>İnce Bağırsak Tümörleri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Bening (iyi huylu) ve malign (kötü huylu) tümörlerdir. 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Bening tümörler, genellikle belirti vermemelerine rağmen ağrı, kanama ve obstrüksiyona yol açar. 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Maling tümörler ince bağırsaklarda az görülür. 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İyi ve kötü huylu tümörler genellikle 40-50 yaş arasında görülür ve erkeklerde kadınlara oranla daha yaygındır. 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6298" y="2204864"/>
            <a:ext cx="4682346" cy="3312368"/>
          </a:xfrm>
        </p:spPr>
      </p:pic>
    </p:spTree>
    <p:extLst>
      <p:ext uri="{BB962C8B-B14F-4D97-AF65-F5344CB8AC3E}">
        <p14:creationId xmlns:p14="http://schemas.microsoft.com/office/powerpoint/2010/main" val="361453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70C0"/>
                </a:solidFill>
              </a:rPr>
              <a:t>Apandisit</a:t>
            </a:r>
            <a:r>
              <a:rPr lang="tr-TR" altLang="tr-TR" dirty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/>
              <a:t>Appendeksin iltihaplanmasına apandisit denir. </a:t>
            </a: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1345" y="2270016"/>
            <a:ext cx="5574951" cy="4255328"/>
          </a:xfrm>
        </p:spPr>
      </p:pic>
    </p:spTree>
    <p:extLst>
      <p:ext uri="{BB962C8B-B14F-4D97-AF65-F5344CB8AC3E}">
        <p14:creationId xmlns:p14="http://schemas.microsoft.com/office/powerpoint/2010/main" val="1230019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>
                <a:latin typeface="Comic Sans MS" pitchFamily="66" charset="0"/>
              </a:rPr>
              <a:t>Appendeksin çeşitli cisimlerle tıkanması (meyve çekirdeği, minik taşlar, yabancı cisimler vs.) ve bunun sonucunda burada bakterilerin üremesi, paraziter tıkanmalar, bakteriyel enfeksiyonlar, tümöral tıkanmalara bağlı olarak apandisit gelişebilir. </a:t>
            </a:r>
          </a:p>
        </p:txBody>
      </p:sp>
    </p:spTree>
    <p:extLst>
      <p:ext uri="{BB962C8B-B14F-4D97-AF65-F5344CB8AC3E}">
        <p14:creationId xmlns:p14="http://schemas.microsoft.com/office/powerpoint/2010/main" val="2126589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900" b="1" dirty="0">
                <a:solidFill>
                  <a:srgbClr val="0070C0"/>
                </a:solidFill>
              </a:rPr>
              <a:t>Belirtiler ve Bulgular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2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dirty="0">
                <a:latin typeface="Comic Sans MS" pitchFamily="66" charset="0"/>
              </a:rPr>
              <a:t>Hastalar genellikle akut bir tabloyla hastaneye başvururlar. Bu tabloda; </a:t>
            </a:r>
          </a:p>
          <a:p>
            <a:pPr>
              <a:lnSpc>
                <a:spcPct val="90000"/>
              </a:lnSpc>
            </a:pPr>
            <a:r>
              <a:rPr lang="tr-TR" altLang="tr-TR" sz="2400" dirty="0">
                <a:latin typeface="Comic Sans MS" pitchFamily="66" charset="0"/>
              </a:rPr>
              <a:t>Karın ağrısı (Ani başlar, önce yaygın , daha sonra göbek çevresinde ya da karnın üst orta hattında yoğunlaşır. Daha sonra ağrı, yaygınlığını kaybederek karnın sağ alt kısmında, sağ </a:t>
            </a:r>
            <a:r>
              <a:rPr lang="tr-TR" altLang="tr-TR" sz="2400" dirty="0" err="1">
                <a:latin typeface="Comic Sans MS" pitchFamily="66" charset="0"/>
              </a:rPr>
              <a:t>inguinal</a:t>
            </a:r>
            <a:r>
              <a:rPr lang="tr-TR" altLang="tr-TR" sz="2400" dirty="0">
                <a:latin typeface="Comic Sans MS" pitchFamily="66" charset="0"/>
              </a:rPr>
              <a:t> bölgede yoğunlaşır. Ağrı, yürüme ve hareket ile artar; dinlenme ve sağ bacağın bükülmesiyle azalır.) </a:t>
            </a:r>
          </a:p>
          <a:p>
            <a:pPr>
              <a:lnSpc>
                <a:spcPct val="90000"/>
              </a:lnSpc>
            </a:pPr>
            <a:r>
              <a:rPr lang="tr-TR" altLang="tr-TR" sz="2400" dirty="0">
                <a:latin typeface="Comic Sans MS" pitchFamily="66" charset="0"/>
              </a:rPr>
              <a:t>Bulantı ve kusma (Ağrıdan sonra başlar.) </a:t>
            </a:r>
          </a:p>
          <a:p>
            <a:pPr>
              <a:lnSpc>
                <a:spcPct val="90000"/>
              </a:lnSpc>
            </a:pPr>
            <a:r>
              <a:rPr lang="tr-TR" altLang="tr-TR" sz="2400" dirty="0">
                <a:latin typeface="Comic Sans MS" pitchFamily="66" charset="0"/>
              </a:rPr>
              <a:t>Dil paslıdır, hastada gıdalara karşı isteksizlik vardır. </a:t>
            </a:r>
          </a:p>
          <a:p>
            <a:pPr>
              <a:lnSpc>
                <a:spcPct val="90000"/>
              </a:lnSpc>
            </a:pPr>
            <a:r>
              <a:rPr lang="tr-TR" altLang="tr-TR" sz="2400" dirty="0">
                <a:latin typeface="Comic Sans MS" pitchFamily="66" charset="0"/>
              </a:rPr>
              <a:t>Hafif ateş vardır (Ateş, </a:t>
            </a:r>
            <a:r>
              <a:rPr lang="tr-TR" altLang="tr-TR" sz="2400" dirty="0" err="1">
                <a:latin typeface="Comic Sans MS" pitchFamily="66" charset="0"/>
              </a:rPr>
              <a:t>rektal</a:t>
            </a:r>
            <a:r>
              <a:rPr lang="tr-TR" altLang="tr-TR" sz="2400" dirty="0">
                <a:latin typeface="Comic Sans MS" pitchFamily="66" charset="0"/>
              </a:rPr>
              <a:t> ve </a:t>
            </a:r>
            <a:r>
              <a:rPr lang="tr-TR" altLang="tr-TR" sz="2400" dirty="0" err="1">
                <a:latin typeface="Comic Sans MS" pitchFamily="66" charset="0"/>
              </a:rPr>
              <a:t>aksiller</a:t>
            </a:r>
            <a:r>
              <a:rPr lang="tr-TR" altLang="tr-TR" sz="2400" dirty="0">
                <a:latin typeface="Comic Sans MS" pitchFamily="66" charset="0"/>
              </a:rPr>
              <a:t> farklılık gösterir.)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b="1" dirty="0"/>
              <a:t>Tedavi: </a:t>
            </a:r>
            <a:r>
              <a:rPr lang="tr-TR" altLang="tr-TR" sz="2400" dirty="0"/>
              <a:t>Apandisit tanısı konulduktan sonra tedavi cerrahi olarak yapılır </a:t>
            </a:r>
          </a:p>
          <a:p>
            <a:pPr>
              <a:lnSpc>
                <a:spcPct val="90000"/>
              </a:lnSpc>
            </a:pPr>
            <a:endParaRPr lang="tr-TR" altLang="tr-TR" sz="2400" dirty="0"/>
          </a:p>
          <a:p>
            <a:pPr>
              <a:lnSpc>
                <a:spcPct val="90000"/>
              </a:lnSpc>
            </a:pPr>
            <a:endParaRPr lang="tr-TR" altLang="tr-TR" sz="2100" dirty="0"/>
          </a:p>
        </p:txBody>
      </p:sp>
    </p:spTree>
    <p:extLst>
      <p:ext uri="{BB962C8B-B14F-4D97-AF65-F5344CB8AC3E}">
        <p14:creationId xmlns:p14="http://schemas.microsoft.com/office/powerpoint/2010/main" val="625477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0070C0"/>
                </a:solidFill>
              </a:rPr>
              <a:t>Hemoroid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 err="1">
                <a:latin typeface="Comic Sans MS" pitchFamily="66" charset="0"/>
              </a:rPr>
              <a:t>Anorektal</a:t>
            </a:r>
            <a:r>
              <a:rPr lang="tr-TR" altLang="tr-TR" dirty="0">
                <a:latin typeface="Comic Sans MS" pitchFamily="66" charset="0"/>
              </a:rPr>
              <a:t> bölgede bulunan </a:t>
            </a:r>
            <a:r>
              <a:rPr lang="tr-TR" altLang="tr-TR" dirty="0" err="1">
                <a:latin typeface="Comic Sans MS" pitchFamily="66" charset="0"/>
              </a:rPr>
              <a:t>venlerin</a:t>
            </a:r>
            <a:r>
              <a:rPr lang="tr-TR" altLang="tr-TR" dirty="0">
                <a:latin typeface="Comic Sans MS" pitchFamily="66" charset="0"/>
              </a:rPr>
              <a:t> genişlemesi ile ortaya çıkan bir durumdur. </a:t>
            </a:r>
          </a:p>
          <a:p>
            <a:r>
              <a:rPr lang="tr-TR" altLang="tr-TR" dirty="0" err="1">
                <a:latin typeface="Comic Sans MS" pitchFamily="66" charset="0"/>
              </a:rPr>
              <a:t>Hemoroidler</a:t>
            </a:r>
            <a:r>
              <a:rPr lang="tr-TR" altLang="tr-TR" dirty="0">
                <a:latin typeface="Comic Sans MS" pitchFamily="66" charset="0"/>
              </a:rPr>
              <a:t> </a:t>
            </a:r>
            <a:r>
              <a:rPr lang="tr-TR" altLang="tr-TR" dirty="0" err="1">
                <a:latin typeface="Comic Sans MS" pitchFamily="66" charset="0"/>
              </a:rPr>
              <a:t>internal</a:t>
            </a:r>
            <a:r>
              <a:rPr lang="tr-TR" altLang="tr-TR" dirty="0">
                <a:latin typeface="Comic Sans MS" pitchFamily="66" charset="0"/>
              </a:rPr>
              <a:t> (iç) ve </a:t>
            </a:r>
            <a:r>
              <a:rPr lang="tr-TR" altLang="tr-TR" dirty="0" err="1">
                <a:latin typeface="Comic Sans MS" pitchFamily="66" charset="0"/>
              </a:rPr>
              <a:t>eksternal</a:t>
            </a:r>
            <a:r>
              <a:rPr lang="tr-TR" altLang="tr-TR" dirty="0">
                <a:latin typeface="Comic Sans MS" pitchFamily="66" charset="0"/>
              </a:rPr>
              <a:t> (dış) olarak meydana gelmektedir. </a:t>
            </a:r>
          </a:p>
          <a:p>
            <a:r>
              <a:rPr lang="tr-TR" altLang="tr-TR" dirty="0" err="1">
                <a:latin typeface="Comic Sans MS" pitchFamily="66" charset="0"/>
              </a:rPr>
              <a:t>Hemoroidal</a:t>
            </a:r>
            <a:r>
              <a:rPr lang="tr-TR" altLang="tr-TR" dirty="0">
                <a:latin typeface="Comic Sans MS" pitchFamily="66" charset="0"/>
              </a:rPr>
              <a:t> doku oluşumunda yabancı ya da sonradan gelişen bir oluşum yoktur. </a:t>
            </a:r>
          </a:p>
          <a:p>
            <a:r>
              <a:rPr lang="tr-TR" altLang="tr-TR" dirty="0">
                <a:latin typeface="Comic Sans MS" pitchFamily="66" charset="0"/>
              </a:rPr>
              <a:t>Meydana gelen oluşum rektumun anal kanalın normal anatomik bir parçasıdır. </a:t>
            </a:r>
          </a:p>
        </p:txBody>
      </p:sp>
    </p:spTree>
    <p:extLst>
      <p:ext uri="{BB962C8B-B14F-4D97-AF65-F5344CB8AC3E}">
        <p14:creationId xmlns:p14="http://schemas.microsoft.com/office/powerpoint/2010/main" val="2583525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Yapılan araştırmalara göre yetişkinlerin % 50'sinde hemoroid tespit edilmiştir.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Hareketsiz bir yaşam, sürekli oturarak çalışmak, 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Bağırsak alışkanlığında değişiklikler ( kabızlık, ishal ve ıkınma ), </a:t>
            </a:r>
          </a:p>
          <a:p>
            <a:pPr>
              <a:lnSpc>
                <a:spcPct val="90000"/>
              </a:lnSpc>
            </a:pPr>
            <a:r>
              <a:rPr lang="tr-TR" altLang="tr-TR" sz="2200">
                <a:latin typeface="Comic Sans MS" pitchFamily="66" charset="0"/>
              </a:rPr>
              <a:t>Şişmanlık, gebelik, alkol kullanmak, yeterince lifli gıda tüketmemek ve bağırsak bölgesinde oluşan tümörler hemoroid oluşumunda etkilidir. </a:t>
            </a: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2276873"/>
            <a:ext cx="4392488" cy="2882291"/>
          </a:xfrm>
        </p:spPr>
      </p:pic>
    </p:spTree>
    <p:extLst>
      <p:ext uri="{BB962C8B-B14F-4D97-AF65-F5344CB8AC3E}">
        <p14:creationId xmlns:p14="http://schemas.microsoft.com/office/powerpoint/2010/main" val="131637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800" b="1" dirty="0">
                <a:solidFill>
                  <a:srgbClr val="FF0000"/>
                </a:solidFill>
              </a:rPr>
              <a:t>Belirtiler ve Bulgular</a:t>
            </a:r>
            <a:r>
              <a:rPr lang="tr-TR" altLang="tr-TR" sz="2000" b="1" dirty="0">
                <a:solidFill>
                  <a:srgbClr val="FF0000"/>
                </a:solidFill>
              </a:rPr>
              <a:t> 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000" dirty="0"/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Disfaji</a:t>
            </a:r>
            <a:r>
              <a:rPr lang="tr-TR" altLang="tr-TR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Halitozis</a:t>
            </a:r>
            <a:r>
              <a:rPr lang="tr-TR" altLang="tr-TR" sz="2400" dirty="0">
                <a:latin typeface="Comic Sans MS" pitchFamily="66" charset="0"/>
              </a:rPr>
              <a:t> (ağızda kötü tat ve koku olması.)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Retrosternal</a:t>
            </a:r>
            <a:r>
              <a:rPr lang="tr-TR" altLang="tr-TR" sz="2400" dirty="0">
                <a:latin typeface="Comic Sans MS" pitchFamily="66" charset="0"/>
              </a:rPr>
              <a:t> ağrı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Dispne</a:t>
            </a:r>
            <a:r>
              <a:rPr lang="tr-TR" altLang="tr-TR" sz="2400" dirty="0">
                <a:latin typeface="Comic Sans MS" pitchFamily="66" charset="0"/>
              </a:rPr>
              <a:t> ve öksürük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Regürjitasyon</a:t>
            </a:r>
            <a:endParaRPr lang="tr-TR" altLang="tr-TR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6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Dispne</a:t>
            </a:r>
            <a:r>
              <a:rPr lang="tr-TR" altLang="tr-TR" sz="2400" b="1" i="1" dirty="0">
                <a:solidFill>
                  <a:srgbClr val="FF0000"/>
                </a:solidFill>
                <a:latin typeface="Comic Sans MS" pitchFamily="66" charset="0"/>
              </a:rPr>
              <a:t> ve öksürük: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Kardiadan</a:t>
            </a:r>
            <a:r>
              <a:rPr lang="tr-TR" altLang="tr-TR" sz="2400" dirty="0">
                <a:latin typeface="Comic Sans MS" pitchFamily="66" charset="0"/>
              </a:rPr>
              <a:t> geçemeyen gıdalar, </a:t>
            </a:r>
            <a:r>
              <a:rPr lang="tr-TR" altLang="tr-TR" sz="2400" dirty="0" err="1">
                <a:latin typeface="Comic Sans MS" pitchFamily="66" charset="0"/>
              </a:rPr>
              <a:t>özefagusta</a:t>
            </a:r>
            <a:r>
              <a:rPr lang="tr-TR" altLang="tr-TR" sz="2400" dirty="0">
                <a:latin typeface="Comic Sans MS" pitchFamily="66" charset="0"/>
              </a:rPr>
              <a:t> birikir ve </a:t>
            </a:r>
            <a:r>
              <a:rPr lang="tr-TR" altLang="tr-TR" sz="2400" dirty="0" err="1">
                <a:latin typeface="Comic Sans MS" pitchFamily="66" charset="0"/>
              </a:rPr>
              <a:t>özefagusu</a:t>
            </a:r>
            <a:r>
              <a:rPr lang="tr-TR" altLang="tr-TR" sz="2400" dirty="0">
                <a:latin typeface="Comic Sans MS" pitchFamily="66" charset="0"/>
              </a:rPr>
              <a:t> genişletir. Genişleyen </a:t>
            </a:r>
            <a:r>
              <a:rPr lang="tr-TR" altLang="tr-TR" sz="2400" dirty="0" err="1">
                <a:latin typeface="Comic Sans MS" pitchFamily="66" charset="0"/>
              </a:rPr>
              <a:t>özefagus</a:t>
            </a:r>
            <a:r>
              <a:rPr lang="tr-TR" altLang="tr-TR" sz="2400" dirty="0">
                <a:latin typeface="Comic Sans MS" pitchFamily="66" charset="0"/>
              </a:rPr>
              <a:t>, </a:t>
            </a:r>
            <a:r>
              <a:rPr lang="tr-TR" altLang="tr-TR" sz="2400" dirty="0" err="1">
                <a:latin typeface="Comic Sans MS" pitchFamily="66" charset="0"/>
              </a:rPr>
              <a:t>trakeaya</a:t>
            </a:r>
            <a:r>
              <a:rPr lang="tr-TR" altLang="tr-TR" sz="2400" dirty="0">
                <a:latin typeface="Comic Sans MS" pitchFamily="66" charset="0"/>
              </a:rPr>
              <a:t> baskı yaparak nefes darlığına ve öksürüğe neden olur. Genişleyen </a:t>
            </a:r>
            <a:r>
              <a:rPr lang="tr-TR" altLang="tr-TR" sz="2400" dirty="0" err="1">
                <a:latin typeface="Comic Sans MS" pitchFamily="66" charset="0"/>
              </a:rPr>
              <a:t>özefagus</a:t>
            </a:r>
            <a:r>
              <a:rPr lang="tr-TR" altLang="tr-TR" sz="2400" dirty="0">
                <a:latin typeface="Comic Sans MS" pitchFamily="66" charset="0"/>
              </a:rPr>
              <a:t>, kalp ve büyük damarlara baskı yaparsa kalp ve dolaşım ile ilgili problemler de ortaya çıkabilir. </a:t>
            </a:r>
          </a:p>
          <a:p>
            <a:endParaRPr lang="tr-TR" altLang="tr-TR" sz="2100" dirty="0"/>
          </a:p>
          <a:p>
            <a:endParaRPr lang="tr-TR" altLang="tr-TR" sz="2100" dirty="0">
              <a:latin typeface="Comic Sans MS" pitchFamily="66" charset="0"/>
            </a:endParaRPr>
          </a:p>
          <a:p>
            <a:endParaRPr lang="tr-TR" altLang="tr-TR" sz="2200" dirty="0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971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400" b="1" i="1" dirty="0" err="1">
                <a:solidFill>
                  <a:srgbClr val="FF0000"/>
                </a:solidFill>
                <a:latin typeface="Comic Sans MS" pitchFamily="66" charset="0"/>
              </a:rPr>
              <a:t>Regürjitasyon</a:t>
            </a:r>
            <a:r>
              <a:rPr lang="tr-TR" altLang="tr-TR" sz="2400" dirty="0">
                <a:solidFill>
                  <a:srgbClr val="FF0000"/>
                </a:solidFill>
                <a:latin typeface="Comic Sans MS" pitchFamily="66" charset="0"/>
              </a:rPr>
              <a:t> :</a:t>
            </a:r>
            <a:r>
              <a:rPr lang="tr-TR" altLang="tr-TR" sz="2400" dirty="0">
                <a:latin typeface="Comic Sans MS" pitchFamily="66" charset="0"/>
              </a:rPr>
              <a:t> mide içeriği </a:t>
            </a:r>
            <a:r>
              <a:rPr lang="tr-TR" altLang="tr-TR" sz="2400" dirty="0" err="1">
                <a:latin typeface="Comic Sans MS" pitchFamily="66" charset="0"/>
              </a:rPr>
              <a:t>özefagusa</a:t>
            </a:r>
            <a:r>
              <a:rPr lang="tr-TR" altLang="tr-TR" sz="2400" dirty="0">
                <a:latin typeface="Comic Sans MS" pitchFamily="66" charset="0"/>
              </a:rPr>
              <a:t> geri döner ve </a:t>
            </a:r>
            <a:r>
              <a:rPr lang="tr-TR" altLang="tr-TR" sz="2400" dirty="0" err="1">
                <a:latin typeface="Comic Sans MS" pitchFamily="66" charset="0"/>
              </a:rPr>
              <a:t>aspire</a:t>
            </a:r>
            <a:r>
              <a:rPr lang="tr-TR" altLang="tr-TR" sz="2400" dirty="0">
                <a:latin typeface="Comic Sans MS" pitchFamily="66" charset="0"/>
              </a:rPr>
              <a:t> edilerek </a:t>
            </a:r>
            <a:r>
              <a:rPr lang="tr-TR" altLang="tr-TR" sz="2400" dirty="0" err="1">
                <a:latin typeface="Comic Sans MS" pitchFamily="66" charset="0"/>
              </a:rPr>
              <a:t>aspirasyon</a:t>
            </a:r>
            <a:r>
              <a:rPr lang="tr-TR" altLang="tr-TR" sz="2400" dirty="0"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pnömonisine</a:t>
            </a:r>
            <a:r>
              <a:rPr lang="tr-TR" altLang="tr-TR" sz="2400" dirty="0">
                <a:latin typeface="Comic Sans MS" pitchFamily="66" charset="0"/>
              </a:rPr>
              <a:t> yol açabilir. </a:t>
            </a:r>
          </a:p>
          <a:p>
            <a:pPr>
              <a:buFont typeface="Wingdings" pitchFamily="2" charset="2"/>
              <a:buNone/>
            </a:pPr>
            <a:endParaRPr lang="tr-TR" altLang="tr-TR" sz="21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tr-TR" altLang="tr-TR" sz="21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tr-TR" altLang="tr-TR" sz="21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tr-TR" altLang="tr-TR" sz="21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sz="2400" dirty="0">
                <a:latin typeface="Comic Sans MS" pitchFamily="66" charset="0"/>
              </a:rPr>
              <a:t>Stres bu semptomların artmasına neden olabilir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V="1">
            <a:off x="5651500" y="34290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 flipH="1" flipV="1">
            <a:off x="4211638" y="4292600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07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b="1" dirty="0">
                <a:solidFill>
                  <a:srgbClr val="FF0000"/>
                </a:solidFill>
              </a:rPr>
              <a:t>Tedavi</a:t>
            </a:r>
            <a:r>
              <a:rPr lang="tr-TR" altLang="tr-TR" b="1" dirty="0"/>
              <a:t> </a:t>
            </a:r>
            <a:endParaRPr lang="tr-TR" altLang="tr-TR" dirty="0"/>
          </a:p>
          <a:p>
            <a:r>
              <a:rPr lang="tr-TR" altLang="tr-TR" sz="2800" dirty="0" err="1">
                <a:latin typeface="Comic Sans MS" pitchFamily="66" charset="0"/>
              </a:rPr>
              <a:t>Özefagusun</a:t>
            </a:r>
            <a:r>
              <a:rPr lang="tr-TR" altLang="tr-TR" sz="2800" dirty="0">
                <a:latin typeface="Comic Sans MS" pitchFamily="66" charset="0"/>
              </a:rPr>
              <a:t> daralan kısmı </a:t>
            </a:r>
            <a:r>
              <a:rPr lang="tr-TR" altLang="tr-TR" sz="2800" dirty="0" err="1">
                <a:latin typeface="Comic Sans MS" pitchFamily="66" charset="0"/>
              </a:rPr>
              <a:t>dilate</a:t>
            </a:r>
            <a:r>
              <a:rPr lang="tr-TR" altLang="tr-TR" sz="2800" dirty="0">
                <a:latin typeface="Comic Sans MS" pitchFamily="66" charset="0"/>
              </a:rPr>
              <a:t> edilir (genişletilir). </a:t>
            </a:r>
          </a:p>
          <a:p>
            <a:pPr marL="0" indent="0">
              <a:buNone/>
            </a:pPr>
            <a:endParaRPr lang="tr-TR" altLang="tr-TR" sz="2800" dirty="0">
              <a:latin typeface="Comic Sans MS" pitchFamily="66" charset="0"/>
            </a:endParaRPr>
          </a:p>
          <a:p>
            <a:r>
              <a:rPr lang="tr-TR" altLang="tr-TR" sz="2800" dirty="0">
                <a:latin typeface="Comic Sans MS" pitchFamily="66" charset="0"/>
              </a:rPr>
              <a:t>Cerrahi tedavide </a:t>
            </a:r>
            <a:r>
              <a:rPr lang="tr-TR" altLang="tr-TR" sz="2800" dirty="0" err="1">
                <a:latin typeface="Comic Sans MS" pitchFamily="66" charset="0"/>
              </a:rPr>
              <a:t>kardiomytomi</a:t>
            </a:r>
            <a:r>
              <a:rPr lang="tr-TR" altLang="tr-TR" sz="2800" dirty="0">
                <a:latin typeface="Comic Sans MS" pitchFamily="66" charset="0"/>
              </a:rPr>
              <a:t> (</a:t>
            </a:r>
            <a:r>
              <a:rPr lang="tr-TR" altLang="tr-TR" sz="2800" dirty="0" err="1">
                <a:latin typeface="Comic Sans MS" pitchFamily="66" charset="0"/>
              </a:rPr>
              <a:t>Özefagusun</a:t>
            </a:r>
            <a:r>
              <a:rPr lang="tr-TR" altLang="tr-TR" sz="2800" dirty="0">
                <a:latin typeface="Comic Sans MS" pitchFamily="66" charset="0"/>
              </a:rPr>
              <a:t> genişleyen kısmının alınması ve </a:t>
            </a:r>
            <a:r>
              <a:rPr lang="tr-TR" altLang="tr-TR" sz="2800" dirty="0" err="1">
                <a:latin typeface="Comic Sans MS" pitchFamily="66" charset="0"/>
              </a:rPr>
              <a:t>kardianın</a:t>
            </a:r>
            <a:r>
              <a:rPr lang="tr-TR" altLang="tr-TR" sz="2800" dirty="0">
                <a:latin typeface="Comic Sans MS" pitchFamily="66" charset="0"/>
              </a:rPr>
              <a:t> cerrahi olarak genişletilmesi) yapılır. </a:t>
            </a:r>
          </a:p>
        </p:txBody>
      </p:sp>
    </p:spTree>
    <p:extLst>
      <p:ext uri="{BB962C8B-B14F-4D97-AF65-F5344CB8AC3E}">
        <p14:creationId xmlns:p14="http://schemas.microsoft.com/office/powerpoint/2010/main" val="236114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</a:rPr>
              <a:t>Kalazya</a:t>
            </a:r>
            <a:r>
              <a:rPr lang="tr-TR" altLang="tr-TR" dirty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tr-TR" altLang="tr-TR" sz="2400" dirty="0" err="1">
                <a:latin typeface="Comic Sans MS" pitchFamily="66" charset="0"/>
              </a:rPr>
              <a:t>Kardio-özöfageal</a:t>
            </a:r>
            <a:r>
              <a:rPr lang="tr-TR" altLang="tr-TR" sz="2400" dirty="0"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sifinkterde</a:t>
            </a:r>
            <a:r>
              <a:rPr lang="tr-TR" altLang="tr-TR" sz="2400" dirty="0">
                <a:latin typeface="Comic Sans MS" pitchFamily="66" charset="0"/>
              </a:rPr>
              <a:t> yetmezliğin olması ve mide içeriği olduğu gibi </a:t>
            </a:r>
            <a:r>
              <a:rPr lang="tr-TR" altLang="tr-TR" sz="2400" dirty="0" err="1">
                <a:latin typeface="Comic Sans MS" pitchFamily="66" charset="0"/>
              </a:rPr>
              <a:t>özöfagusa</a:t>
            </a:r>
            <a:r>
              <a:rPr lang="tr-TR" altLang="tr-TR" sz="2400" dirty="0">
                <a:latin typeface="Comic Sans MS" pitchFamily="66" charset="0"/>
              </a:rPr>
              <a:t> geri dönmesi halidir. </a:t>
            </a:r>
          </a:p>
          <a:p>
            <a:r>
              <a:rPr lang="tr-TR" altLang="tr-TR" sz="2400" dirty="0" err="1">
                <a:latin typeface="Comic Sans MS" pitchFamily="66" charset="0"/>
              </a:rPr>
              <a:t>Kardiak</a:t>
            </a:r>
            <a:r>
              <a:rPr lang="tr-TR" altLang="tr-TR" sz="2400" dirty="0"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sfinkter</a:t>
            </a:r>
            <a:r>
              <a:rPr lang="tr-TR" altLang="tr-TR" sz="2400" dirty="0">
                <a:latin typeface="Comic Sans MS" pitchFamily="66" charset="0"/>
              </a:rPr>
              <a:t>, gevşek ve daima açık olur. Bu nedenle mide içeriğinde </a:t>
            </a:r>
            <a:r>
              <a:rPr lang="tr-TR" altLang="tr-TR" sz="2400" dirty="0" err="1">
                <a:latin typeface="Comic Sans MS" pitchFamily="66" charset="0"/>
              </a:rPr>
              <a:t>özofagusa</a:t>
            </a:r>
            <a:r>
              <a:rPr lang="tr-TR" altLang="tr-TR" sz="2400" dirty="0">
                <a:latin typeface="Comic Sans MS" pitchFamily="66" charset="0"/>
              </a:rPr>
              <a:t> geriye kaçış olmaktadır. </a:t>
            </a:r>
          </a:p>
          <a:p>
            <a:r>
              <a:rPr lang="tr-TR" altLang="tr-TR" sz="2400" dirty="0">
                <a:latin typeface="Comic Sans MS" pitchFamily="66" charset="0"/>
              </a:rPr>
              <a:t>Bebeklerde </a:t>
            </a:r>
            <a:r>
              <a:rPr lang="tr-TR" altLang="tr-TR" sz="2400" dirty="0" err="1">
                <a:latin typeface="Comic Sans MS" pitchFamily="66" charset="0"/>
              </a:rPr>
              <a:t>konjenital</a:t>
            </a:r>
            <a:r>
              <a:rPr lang="tr-TR" altLang="tr-TR" sz="2400" dirty="0">
                <a:latin typeface="Comic Sans MS" pitchFamily="66" charset="0"/>
              </a:rPr>
              <a:t> olarak ortaya çıkabilir. </a:t>
            </a:r>
          </a:p>
        </p:txBody>
      </p:sp>
      <p:pic>
        <p:nvPicPr>
          <p:cNvPr id="36868" name="Picture 5" descr="dsd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1685" y="1298436"/>
            <a:ext cx="4544811" cy="4074780"/>
          </a:xfrm>
        </p:spPr>
      </p:pic>
    </p:spTree>
    <p:extLst>
      <p:ext uri="{BB962C8B-B14F-4D97-AF65-F5344CB8AC3E}">
        <p14:creationId xmlns:p14="http://schemas.microsoft.com/office/powerpoint/2010/main" val="356716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Belirtiler ve Bulgular </a:t>
            </a:r>
            <a:endParaRPr lang="tr-TR" altLang="tr-TR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Comic Sans MS" pitchFamily="66" charset="0"/>
              </a:rPr>
              <a:t>Genellikle yeni doğan bebeklerde beslenmeden kısa süre sonra devamlı kusmalar oluyorsa </a:t>
            </a:r>
            <a:r>
              <a:rPr lang="tr-TR" altLang="tr-TR" sz="2000" dirty="0" err="1">
                <a:latin typeface="Comic Sans MS" pitchFamily="66" charset="0"/>
              </a:rPr>
              <a:t>kalazya</a:t>
            </a:r>
            <a:r>
              <a:rPr lang="tr-TR" altLang="tr-TR" sz="2000" dirty="0">
                <a:latin typeface="Comic Sans MS" pitchFamily="66" charset="0"/>
              </a:rPr>
              <a:t> düşünülmelidir.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Comic Sans MS" pitchFamily="66" charset="0"/>
              </a:rPr>
              <a:t>Beslenmeden sonra bebek, bir müddet dik tutulursa kusması önlenebilir.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latin typeface="Comic Sans MS" pitchFamily="66" charset="0"/>
              </a:rPr>
              <a:t>Spontan</a:t>
            </a:r>
            <a:r>
              <a:rPr lang="tr-TR" altLang="tr-TR" sz="2000" dirty="0">
                <a:latin typeface="Comic Sans MS" pitchFamily="66" charset="0"/>
              </a:rPr>
              <a:t> olarak iyileşebilir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Comic Sans MS" pitchFamily="66" charset="0"/>
              </a:rPr>
              <a:t>Benzer tablolara yetişkinlerde de rastlanır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Comic Sans MS" pitchFamily="66" charset="0"/>
              </a:rPr>
              <a:t>Yatınca ya da eğilince olan kusmalara ek olarak 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latin typeface="Comic Sans MS" pitchFamily="66" charset="0"/>
              </a:rPr>
              <a:t>retrosternal</a:t>
            </a:r>
            <a:r>
              <a:rPr lang="tr-TR" altLang="tr-TR" sz="2000" dirty="0">
                <a:latin typeface="Comic Sans MS" pitchFamily="66" charset="0"/>
              </a:rPr>
              <a:t> ağrı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Comic Sans MS" pitchFamily="66" charset="0"/>
              </a:rPr>
              <a:t>Kanama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latin typeface="Comic Sans MS" pitchFamily="66" charset="0"/>
              </a:rPr>
              <a:t>disfaji</a:t>
            </a:r>
            <a:endParaRPr lang="tr-TR" altLang="tr-TR" sz="2000" dirty="0">
              <a:latin typeface="Comic Sans MS" pitchFamily="66" charset="0"/>
            </a:endParaRPr>
          </a:p>
        </p:txBody>
      </p:sp>
      <p:pic>
        <p:nvPicPr>
          <p:cNvPr id="37892" name="Picture 6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75453"/>
            <a:ext cx="4324672" cy="4612580"/>
          </a:xfrm>
        </p:spPr>
      </p:pic>
    </p:spTree>
    <p:extLst>
      <p:ext uri="{BB962C8B-B14F-4D97-AF65-F5344CB8AC3E}">
        <p14:creationId xmlns:p14="http://schemas.microsoft.com/office/powerpoint/2010/main" val="147816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altLang="tr-TR" sz="2600" dirty="0"/>
          </a:p>
          <a:p>
            <a:pPr>
              <a:buFont typeface="Wingdings" pitchFamily="2" charset="2"/>
              <a:buNone/>
            </a:pPr>
            <a:r>
              <a:rPr lang="tr-TR" altLang="tr-TR" sz="2600" b="1" dirty="0">
                <a:solidFill>
                  <a:srgbClr val="FF0000"/>
                </a:solidFill>
              </a:rPr>
              <a:t>Tedavi</a:t>
            </a:r>
            <a:r>
              <a:rPr lang="tr-TR" altLang="tr-TR" sz="2600" b="1" dirty="0"/>
              <a:t> </a:t>
            </a:r>
            <a:endParaRPr lang="tr-TR" altLang="tr-TR" sz="2600" dirty="0"/>
          </a:p>
          <a:p>
            <a:r>
              <a:rPr lang="tr-TR" altLang="tr-TR" sz="2600" dirty="0">
                <a:latin typeface="Comic Sans MS" pitchFamily="66" charset="0"/>
              </a:rPr>
              <a:t>Hastanın beslenmesi düzenlenir. Tıbbi tedavi verilir. </a:t>
            </a:r>
          </a:p>
        </p:txBody>
      </p:sp>
      <p:pic>
        <p:nvPicPr>
          <p:cNvPr id="38916" name="Picture 6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492375"/>
            <a:ext cx="2943225" cy="2265363"/>
          </a:xfrm>
        </p:spPr>
      </p:pic>
    </p:spTree>
    <p:extLst>
      <p:ext uri="{BB962C8B-B14F-4D97-AF65-F5344CB8AC3E}">
        <p14:creationId xmlns:p14="http://schemas.microsoft.com/office/powerpoint/2010/main" val="97777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Office PowerPoint</Application>
  <PresentationFormat>Ekran Gösterisi (4:3)</PresentationFormat>
  <Paragraphs>204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Arial</vt:lpstr>
      <vt:lpstr>Calibri</vt:lpstr>
      <vt:lpstr>Comic Sans MS</vt:lpstr>
      <vt:lpstr>Wingdings</vt:lpstr>
      <vt:lpstr>Ofis Teması</vt:lpstr>
      <vt:lpstr>ÖZEFAGUS HASTALIKLARI </vt:lpstr>
      <vt:lpstr>PowerPoint Sunusu</vt:lpstr>
      <vt:lpstr>Akalazya (Kardiospazm) </vt:lpstr>
      <vt:lpstr>PowerPoint Sunusu</vt:lpstr>
      <vt:lpstr>PowerPoint Sunusu</vt:lpstr>
      <vt:lpstr>PowerPoint Sunusu</vt:lpstr>
      <vt:lpstr>Kalazya </vt:lpstr>
      <vt:lpstr>PowerPoint Sunusu</vt:lpstr>
      <vt:lpstr>PowerPoint Sunusu</vt:lpstr>
      <vt:lpstr>Hiatus Hernisi </vt:lpstr>
      <vt:lpstr>PowerPoint Sunusu</vt:lpstr>
      <vt:lpstr>Özofajit </vt:lpstr>
      <vt:lpstr>PowerPoint Sunusu</vt:lpstr>
      <vt:lpstr>Özefagus Kanseri </vt:lpstr>
      <vt:lpstr>PowerPoint Sunusu</vt:lpstr>
      <vt:lpstr>MİDE HASTALIKLARI </vt:lpstr>
      <vt:lpstr>PowerPoint Sunusu</vt:lpstr>
      <vt:lpstr>Gastrit </vt:lpstr>
      <vt:lpstr>Akut Gastrit </vt:lpstr>
      <vt:lpstr>PowerPoint Sunusu</vt:lpstr>
      <vt:lpstr>Kronik Gastrit </vt:lpstr>
      <vt:lpstr>Mide Ülseri </vt:lpstr>
      <vt:lpstr>Ülserin Nedeni</vt:lpstr>
      <vt:lpstr>PowerPoint Sunusu</vt:lpstr>
      <vt:lpstr>Mide Tümörleri </vt:lpstr>
      <vt:lpstr>PowerPoint Sunusu</vt:lpstr>
      <vt:lpstr>PowerPoint Sunusu</vt:lpstr>
      <vt:lpstr>İNCE VE KALIN BAĞIRSAK HASTALIKLARI </vt:lpstr>
      <vt:lpstr>Duedonum Hastalıkları </vt:lpstr>
      <vt:lpstr>Duedonum Ülserleri </vt:lpstr>
      <vt:lpstr>PowerPoint Sunusu</vt:lpstr>
      <vt:lpstr>İnce Bağırsak Divertikülü </vt:lpstr>
      <vt:lpstr>PowerPoint Sunusu</vt:lpstr>
      <vt:lpstr>İnce Bağırsak Tümörleri </vt:lpstr>
      <vt:lpstr>Apandisit </vt:lpstr>
      <vt:lpstr>PowerPoint Sunusu</vt:lpstr>
      <vt:lpstr>PowerPoint Sunusu</vt:lpstr>
      <vt:lpstr>Hemoroid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Özofajit </dc:title>
  <dc:creator>SAMSUNG</dc:creator>
  <cp:lastModifiedBy>SAMSUNG</cp:lastModifiedBy>
  <cp:revision>2</cp:revision>
  <dcterms:created xsi:type="dcterms:W3CDTF">2016-10-11T12:24:51Z</dcterms:created>
  <dcterms:modified xsi:type="dcterms:W3CDTF">2016-10-11T12:27:59Z</dcterms:modified>
</cp:coreProperties>
</file>